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325" r:id="rId5"/>
    <p:sldId id="326" r:id="rId6"/>
    <p:sldId id="259" r:id="rId7"/>
    <p:sldId id="261" r:id="rId8"/>
    <p:sldId id="341" r:id="rId9"/>
    <p:sldId id="342" r:id="rId10"/>
    <p:sldId id="263" r:id="rId11"/>
    <p:sldId id="343" r:id="rId12"/>
    <p:sldId id="344" r:id="rId13"/>
    <p:sldId id="345" r:id="rId14"/>
    <p:sldId id="346" r:id="rId15"/>
    <p:sldId id="264" r:id="rId16"/>
    <p:sldId id="347" r:id="rId17"/>
    <p:sldId id="348" r:id="rId18"/>
    <p:sldId id="349" r:id="rId19"/>
    <p:sldId id="350" r:id="rId20"/>
    <p:sldId id="351" r:id="rId21"/>
    <p:sldId id="352" r:id="rId22"/>
    <p:sldId id="265" r:id="rId23"/>
    <p:sldId id="266" r:id="rId24"/>
    <p:sldId id="340" r:id="rId25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816" userDrawn="1">
          <p15:clr>
            <a:srgbClr val="A4A3A4"/>
          </p15:clr>
        </p15:guide>
        <p15:guide id="2" orient="horz" pos="3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F6FB"/>
    <a:srgbClr val="FFE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240" autoAdjust="0"/>
  </p:normalViewPr>
  <p:slideViewPr>
    <p:cSldViewPr snapToGrid="0">
      <p:cViewPr varScale="1">
        <p:scale>
          <a:sx n="69" d="100"/>
          <a:sy n="69" d="100"/>
        </p:scale>
        <p:origin x="341" y="278"/>
      </p:cViewPr>
      <p:guideLst>
        <p:guide pos="816"/>
        <p:guide orient="horz" pos="3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2816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A966AA-C2D0-420D-89FC-1A1AB0AD4072}" type="doc">
      <dgm:prSet loTypeId="urn:microsoft.com/office/officeart/2005/8/layout/hProcess11" loCatId="process" qsTypeId="urn:microsoft.com/office/officeart/2005/8/quickstyle/simple1" qsCatId="simple" csTypeId="urn:microsoft.com/office/officeart/2005/8/colors/accent1_1" csCatId="accent1" phldr="1"/>
      <dgm:spPr/>
      <dgm:t>
        <a:bodyPr rtlCol="0"/>
        <a:lstStyle/>
        <a:p>
          <a:pPr rtl="0"/>
          <a:endParaRPr lang="en-US"/>
        </a:p>
      </dgm:t>
    </dgm:pt>
    <dgm:pt modelId="{45D50368-372D-4F79-95B9-B27BD239F0F6}">
      <dgm:prSet phldrT="[Text]" custT="1"/>
      <dgm:spPr/>
      <dgm:t>
        <a:bodyPr rtlCol="0"/>
        <a:lstStyle/>
        <a:p>
          <a:pPr marL="0" algn="ctr" rtl="0">
            <a:buNone/>
          </a:pPr>
          <a:r>
            <a:rPr lang="fr" sz="1800" b="1" dirty="0">
              <a:solidFill>
                <a:srgbClr val="C00000"/>
              </a:solidFill>
            </a:rPr>
            <a:t>Préparer</a:t>
          </a:r>
        </a:p>
      </dgm:t>
    </dgm:pt>
    <dgm:pt modelId="{CDE1A78B-2AE4-4A71-9139-416C219BC84D}" type="parTrans" cxnId="{68788A78-9180-41FF-BD09-BF4DBB52EA0D}">
      <dgm:prSet/>
      <dgm:spPr/>
      <dgm:t>
        <a:bodyPr rtlCol="0"/>
        <a:lstStyle/>
        <a:p>
          <a:pPr rtl="0"/>
          <a:endParaRPr lang="en-US"/>
        </a:p>
      </dgm:t>
    </dgm:pt>
    <dgm:pt modelId="{508ABF25-4B40-405C-9E88-248ED8B31B83}" type="sibTrans" cxnId="{68788A78-9180-41FF-BD09-BF4DBB52EA0D}">
      <dgm:prSet/>
      <dgm:spPr/>
      <dgm:t>
        <a:bodyPr rtlCol="0"/>
        <a:lstStyle/>
        <a:p>
          <a:pPr rtl="0"/>
          <a:endParaRPr lang="en-US"/>
        </a:p>
      </dgm:t>
    </dgm:pt>
    <dgm:pt modelId="{15FCB7DF-D0D3-43D8-8FE5-E5FFDED6264E}">
      <dgm:prSet phldrT="[Text]" custT="1"/>
      <dgm:spPr/>
      <dgm:t>
        <a:bodyPr rtlCol="0"/>
        <a:lstStyle/>
        <a:p>
          <a:pPr marL="228600" indent="-228600" algn="ctr" rtl="0">
            <a:buSzPct val="80000"/>
            <a:buFont typeface="Courier New" panose="02070309020205020404" pitchFamily="49" charset="0"/>
            <a:buChar char="o"/>
          </a:pPr>
          <a:r>
            <a:rPr lang="fr-FR" sz="1800" dirty="0"/>
            <a:t>P</a:t>
          </a:r>
          <a:r>
            <a:rPr lang="fr" sz="1800" dirty="0"/>
            <a:t>réparer les données pour le traitement.</a:t>
          </a:r>
        </a:p>
      </dgm:t>
    </dgm:pt>
    <dgm:pt modelId="{5DD5E854-B70B-4927-93DD-9B930567F2D9}" type="parTrans" cxnId="{D8EBBD42-214D-4D3D-9A34-A5A6A40991CD}">
      <dgm:prSet/>
      <dgm:spPr/>
      <dgm:t>
        <a:bodyPr rtlCol="0"/>
        <a:lstStyle/>
        <a:p>
          <a:pPr rtl="0"/>
          <a:endParaRPr lang="en-US"/>
        </a:p>
      </dgm:t>
    </dgm:pt>
    <dgm:pt modelId="{DDE76206-3F7F-4788-87BA-8C9D4D26CDB9}" type="sibTrans" cxnId="{D8EBBD42-214D-4D3D-9A34-A5A6A40991CD}">
      <dgm:prSet/>
      <dgm:spPr/>
      <dgm:t>
        <a:bodyPr rtlCol="0"/>
        <a:lstStyle/>
        <a:p>
          <a:pPr rtl="0"/>
          <a:endParaRPr lang="en-US"/>
        </a:p>
      </dgm:t>
    </dgm:pt>
    <dgm:pt modelId="{196543C5-093B-4437-B406-DBE4B882EA97}">
      <dgm:prSet phldrT="[Text]" custT="1"/>
      <dgm:spPr/>
      <dgm:t>
        <a:bodyPr rtlCol="0"/>
        <a:lstStyle/>
        <a:p>
          <a:pPr marL="0" algn="ctr" rtl="0">
            <a:buNone/>
          </a:pPr>
          <a:r>
            <a:rPr lang="fr" sz="1800" b="1" dirty="0">
              <a:solidFill>
                <a:srgbClr val="C00000"/>
              </a:solidFill>
            </a:rPr>
            <a:t>Prédire</a:t>
          </a:r>
        </a:p>
      </dgm:t>
    </dgm:pt>
    <dgm:pt modelId="{41DE1F19-4A9F-48CD-A44E-6BF1D04E31EE}" type="parTrans" cxnId="{52499B9F-797A-43CC-89E1-64C52021BFAF}">
      <dgm:prSet/>
      <dgm:spPr/>
      <dgm:t>
        <a:bodyPr rtlCol="0"/>
        <a:lstStyle/>
        <a:p>
          <a:pPr rtl="0"/>
          <a:endParaRPr lang="en-US"/>
        </a:p>
      </dgm:t>
    </dgm:pt>
    <dgm:pt modelId="{F264F018-7FB9-43EC-B595-B986D351AD7B}" type="sibTrans" cxnId="{52499B9F-797A-43CC-89E1-64C52021BFAF}">
      <dgm:prSet/>
      <dgm:spPr/>
      <dgm:t>
        <a:bodyPr rtlCol="0"/>
        <a:lstStyle/>
        <a:p>
          <a:pPr rtl="0"/>
          <a:endParaRPr lang="en-US"/>
        </a:p>
      </dgm:t>
    </dgm:pt>
    <dgm:pt modelId="{C485168C-07AD-4DE6-B17E-1E96E93777D7}">
      <dgm:prSet phldrT="[Text]" custT="1"/>
      <dgm:spPr/>
      <dgm:t>
        <a:bodyPr rtlCol="0"/>
        <a:lstStyle/>
        <a:p>
          <a:pPr marL="228600" indent="-228600" algn="ctr" rtl="0">
            <a:buSzPct val="80000"/>
            <a:buFont typeface="Courier New" panose="02070309020205020404" pitchFamily="49" charset="0"/>
            <a:buChar char="o"/>
          </a:pPr>
          <a:r>
            <a:rPr lang="fr" sz="1800" dirty="0"/>
            <a:t>Entrainer le modèle sur les données fournies et faire des prédictions</a:t>
          </a:r>
        </a:p>
      </dgm:t>
    </dgm:pt>
    <dgm:pt modelId="{2EA2CE1F-978B-4B0A-92B2-CA23FBAEB8C0}" type="parTrans" cxnId="{B374803A-F1D8-4C12-8B03-25954CE7DDA9}">
      <dgm:prSet/>
      <dgm:spPr/>
      <dgm:t>
        <a:bodyPr rtlCol="0"/>
        <a:lstStyle/>
        <a:p>
          <a:pPr rtl="0"/>
          <a:endParaRPr lang="en-US"/>
        </a:p>
      </dgm:t>
    </dgm:pt>
    <dgm:pt modelId="{05F43B89-7F05-43F2-A0A8-66E0914D6EC4}" type="sibTrans" cxnId="{B374803A-F1D8-4C12-8B03-25954CE7DDA9}">
      <dgm:prSet/>
      <dgm:spPr/>
      <dgm:t>
        <a:bodyPr rtlCol="0"/>
        <a:lstStyle/>
        <a:p>
          <a:pPr rtl="0"/>
          <a:endParaRPr lang="en-US"/>
        </a:p>
      </dgm:t>
    </dgm:pt>
    <dgm:pt modelId="{CA2BABAF-EDAA-4496-8316-FD6EA3643E8F}">
      <dgm:prSet phldrT="[Text]" custT="1"/>
      <dgm:spPr/>
      <dgm:t>
        <a:bodyPr rtlCol="0"/>
        <a:lstStyle/>
        <a:p>
          <a:pPr marL="0" algn="ctr" rtl="0">
            <a:buNone/>
          </a:pPr>
          <a:r>
            <a:rPr lang="fr" sz="1800" b="1" dirty="0">
              <a:solidFill>
                <a:srgbClr val="C00000"/>
              </a:solidFill>
            </a:rPr>
            <a:t>Délivrer</a:t>
          </a:r>
        </a:p>
      </dgm:t>
    </dgm:pt>
    <dgm:pt modelId="{2B1B4805-2FB7-402F-86A8-587F29181C18}" type="parTrans" cxnId="{4011B082-09BD-4DD1-A54F-EA5AB249A3C2}">
      <dgm:prSet/>
      <dgm:spPr/>
      <dgm:t>
        <a:bodyPr rtlCol="0"/>
        <a:lstStyle/>
        <a:p>
          <a:pPr rtl="0"/>
          <a:endParaRPr lang="en-US"/>
        </a:p>
      </dgm:t>
    </dgm:pt>
    <dgm:pt modelId="{4498AB02-A1BF-4D28-8918-F87A89CEE23B}" type="sibTrans" cxnId="{4011B082-09BD-4DD1-A54F-EA5AB249A3C2}">
      <dgm:prSet/>
      <dgm:spPr/>
      <dgm:t>
        <a:bodyPr rtlCol="0"/>
        <a:lstStyle/>
        <a:p>
          <a:pPr rtl="0"/>
          <a:endParaRPr lang="en-US"/>
        </a:p>
      </dgm:t>
    </dgm:pt>
    <dgm:pt modelId="{ABC1EDDD-C08B-4F9C-8453-9CEFCC2AF319}">
      <dgm:prSet phldrT="[Text]" custT="1"/>
      <dgm:spPr/>
      <dgm:t>
        <a:bodyPr rtlCol="0"/>
        <a:lstStyle/>
        <a:p>
          <a:pPr marL="228600" indent="-228600" algn="ctr" rtl="0">
            <a:buSzPct val="80000"/>
            <a:buFont typeface="Courier New" panose="02070309020205020404" pitchFamily="49" charset="0"/>
            <a:buChar char="o"/>
          </a:pPr>
          <a:r>
            <a:rPr lang="fr-FR" sz="1800" dirty="0"/>
            <a:t>I</a:t>
          </a:r>
          <a:r>
            <a:rPr lang="fr" sz="1800" dirty="0"/>
            <a:t>ntégrer les prédiction au fichier fournis</a:t>
          </a:r>
        </a:p>
      </dgm:t>
    </dgm:pt>
    <dgm:pt modelId="{33D02404-349E-4E82-A8BA-C0A907006883}" type="parTrans" cxnId="{9C4BE375-6187-4BD4-A343-9FC71D796AF1}">
      <dgm:prSet/>
      <dgm:spPr/>
      <dgm:t>
        <a:bodyPr rtlCol="0"/>
        <a:lstStyle/>
        <a:p>
          <a:pPr rtl="0"/>
          <a:endParaRPr lang="en-US"/>
        </a:p>
      </dgm:t>
    </dgm:pt>
    <dgm:pt modelId="{7D85D88C-6545-49D9-9F9D-01270187B165}" type="sibTrans" cxnId="{9C4BE375-6187-4BD4-A343-9FC71D796AF1}">
      <dgm:prSet/>
      <dgm:spPr/>
      <dgm:t>
        <a:bodyPr rtlCol="0"/>
        <a:lstStyle/>
        <a:p>
          <a:pPr rtl="0"/>
          <a:endParaRPr lang="en-US"/>
        </a:p>
      </dgm:t>
    </dgm:pt>
    <dgm:pt modelId="{7F7D3F0A-88AE-44AB-92BC-B1AEC7CDD5CE}" type="pres">
      <dgm:prSet presAssocID="{B6A966AA-C2D0-420D-89FC-1A1AB0AD4072}" presName="Name0" presStyleCnt="0">
        <dgm:presLayoutVars>
          <dgm:dir/>
          <dgm:resizeHandles val="exact"/>
        </dgm:presLayoutVars>
      </dgm:prSet>
      <dgm:spPr/>
    </dgm:pt>
    <dgm:pt modelId="{1321859E-820F-42A1-A815-96F9E1091C18}" type="pres">
      <dgm:prSet presAssocID="{B6A966AA-C2D0-420D-89FC-1A1AB0AD4072}" presName="arrow" presStyleLbl="bgShp" presStyleIdx="0" presStyleCnt="1"/>
      <dgm:spPr/>
    </dgm:pt>
    <dgm:pt modelId="{0C0EFEA6-53DB-4B11-B914-678B897CA613}" type="pres">
      <dgm:prSet presAssocID="{B6A966AA-C2D0-420D-89FC-1A1AB0AD4072}" presName="points" presStyleCnt="0"/>
      <dgm:spPr/>
    </dgm:pt>
    <dgm:pt modelId="{D1F8120B-2014-4539-8DB2-DF72EA65305F}" type="pres">
      <dgm:prSet presAssocID="{45D50368-372D-4F79-95B9-B27BD239F0F6}" presName="compositeA" presStyleCnt="0"/>
      <dgm:spPr/>
    </dgm:pt>
    <dgm:pt modelId="{7103C4FE-7A4B-41EF-8814-669D0064B6EF}" type="pres">
      <dgm:prSet presAssocID="{45D50368-372D-4F79-95B9-B27BD239F0F6}" presName="textA" presStyleLbl="revTx" presStyleIdx="0" presStyleCnt="3" custScaleX="76000">
        <dgm:presLayoutVars>
          <dgm:bulletEnabled val="1"/>
        </dgm:presLayoutVars>
      </dgm:prSet>
      <dgm:spPr/>
    </dgm:pt>
    <dgm:pt modelId="{69242FCE-B1A3-4CB0-90C2-CB5EC309668C}" type="pres">
      <dgm:prSet presAssocID="{45D50368-372D-4F79-95B9-B27BD239F0F6}" presName="circleA" presStyleLbl="node1" presStyleIdx="0" presStyleCnt="3"/>
      <dgm:spPr/>
    </dgm:pt>
    <dgm:pt modelId="{301F205F-64EC-4B0E-A2AD-D5977C935AF4}" type="pres">
      <dgm:prSet presAssocID="{45D50368-372D-4F79-95B9-B27BD239F0F6}" presName="spaceA" presStyleCnt="0"/>
      <dgm:spPr/>
    </dgm:pt>
    <dgm:pt modelId="{B3AB7B4B-B32A-45B9-A77C-F2AACFD79CA5}" type="pres">
      <dgm:prSet presAssocID="{508ABF25-4B40-405C-9E88-248ED8B31B83}" presName="space" presStyleCnt="0"/>
      <dgm:spPr/>
    </dgm:pt>
    <dgm:pt modelId="{9B80AA7C-AE0D-4517-8F0E-3798D9078ECA}" type="pres">
      <dgm:prSet presAssocID="{196543C5-093B-4437-B406-DBE4B882EA97}" presName="compositeB" presStyleCnt="0"/>
      <dgm:spPr/>
    </dgm:pt>
    <dgm:pt modelId="{C72ECC98-97C1-4FA6-9751-2F88545F8213}" type="pres">
      <dgm:prSet presAssocID="{196543C5-093B-4437-B406-DBE4B882EA97}" presName="textB" presStyleLbl="revTx" presStyleIdx="1" presStyleCnt="3">
        <dgm:presLayoutVars>
          <dgm:bulletEnabled val="1"/>
        </dgm:presLayoutVars>
      </dgm:prSet>
      <dgm:spPr/>
    </dgm:pt>
    <dgm:pt modelId="{8A3CF5DF-2912-4784-8B16-20EF1087B16D}" type="pres">
      <dgm:prSet presAssocID="{196543C5-093B-4437-B406-DBE4B882EA97}" presName="circleB" presStyleLbl="node1" presStyleIdx="1" presStyleCnt="3"/>
      <dgm:spPr/>
    </dgm:pt>
    <dgm:pt modelId="{AEB44FDA-4D40-47A5-BEE0-4EF9F97BF5D2}" type="pres">
      <dgm:prSet presAssocID="{196543C5-093B-4437-B406-DBE4B882EA97}" presName="spaceB" presStyleCnt="0"/>
      <dgm:spPr/>
    </dgm:pt>
    <dgm:pt modelId="{66B84C84-45A2-4C61-AA12-3A3F75DB82F8}" type="pres">
      <dgm:prSet presAssocID="{F264F018-7FB9-43EC-B595-B986D351AD7B}" presName="space" presStyleCnt="0"/>
      <dgm:spPr/>
    </dgm:pt>
    <dgm:pt modelId="{8CEF5A46-4D3D-4D9F-B7F4-405723F5505C}" type="pres">
      <dgm:prSet presAssocID="{CA2BABAF-EDAA-4496-8316-FD6EA3643E8F}" presName="compositeA" presStyleCnt="0"/>
      <dgm:spPr/>
    </dgm:pt>
    <dgm:pt modelId="{0EA8ECEB-4BEA-4EA4-A72E-9427A4EDF870}" type="pres">
      <dgm:prSet presAssocID="{CA2BABAF-EDAA-4496-8316-FD6EA3643E8F}" presName="textA" presStyleLbl="revTx" presStyleIdx="2" presStyleCnt="3">
        <dgm:presLayoutVars>
          <dgm:bulletEnabled val="1"/>
        </dgm:presLayoutVars>
      </dgm:prSet>
      <dgm:spPr/>
    </dgm:pt>
    <dgm:pt modelId="{AE8B9E76-450B-4587-ADD0-D709E0D11B62}" type="pres">
      <dgm:prSet presAssocID="{CA2BABAF-EDAA-4496-8316-FD6EA3643E8F}" presName="circleA" presStyleLbl="node1" presStyleIdx="2" presStyleCnt="3"/>
      <dgm:spPr/>
    </dgm:pt>
    <dgm:pt modelId="{7E02D670-50CE-4DE9-9D99-A3113C1CA49F}" type="pres">
      <dgm:prSet presAssocID="{CA2BABAF-EDAA-4496-8316-FD6EA3643E8F}" presName="spaceA" presStyleCnt="0"/>
      <dgm:spPr/>
    </dgm:pt>
  </dgm:ptLst>
  <dgm:cxnLst>
    <dgm:cxn modelId="{33FC2F0C-BBBC-49D9-8DB9-87CFB664B234}" type="presOf" srcId="{45D50368-372D-4F79-95B9-B27BD239F0F6}" destId="{7103C4FE-7A4B-41EF-8814-669D0064B6EF}" srcOrd="0" destOrd="0" presId="urn:microsoft.com/office/officeart/2005/8/layout/hProcess11"/>
    <dgm:cxn modelId="{B374803A-F1D8-4C12-8B03-25954CE7DDA9}" srcId="{196543C5-093B-4437-B406-DBE4B882EA97}" destId="{C485168C-07AD-4DE6-B17E-1E96E93777D7}" srcOrd="0" destOrd="0" parTransId="{2EA2CE1F-978B-4B0A-92B2-CA23FBAEB8C0}" sibTransId="{05F43B89-7F05-43F2-A0A8-66E0914D6EC4}"/>
    <dgm:cxn modelId="{D8EBBD42-214D-4D3D-9A34-A5A6A40991CD}" srcId="{45D50368-372D-4F79-95B9-B27BD239F0F6}" destId="{15FCB7DF-D0D3-43D8-8FE5-E5FFDED6264E}" srcOrd="0" destOrd="0" parTransId="{5DD5E854-B70B-4927-93DD-9B930567F2D9}" sibTransId="{DDE76206-3F7F-4788-87BA-8C9D4D26CDB9}"/>
    <dgm:cxn modelId="{8AF7704F-B285-4A9C-BA90-65BEC6653B6C}" type="presOf" srcId="{B6A966AA-C2D0-420D-89FC-1A1AB0AD4072}" destId="{7F7D3F0A-88AE-44AB-92BC-B1AEC7CDD5CE}" srcOrd="0" destOrd="0" presId="urn:microsoft.com/office/officeart/2005/8/layout/hProcess11"/>
    <dgm:cxn modelId="{B93E1354-FC50-4D0F-81DD-4CEBA5959AFE}" type="presOf" srcId="{CA2BABAF-EDAA-4496-8316-FD6EA3643E8F}" destId="{0EA8ECEB-4BEA-4EA4-A72E-9427A4EDF870}" srcOrd="0" destOrd="0" presId="urn:microsoft.com/office/officeart/2005/8/layout/hProcess11"/>
    <dgm:cxn modelId="{9C4BE375-6187-4BD4-A343-9FC71D796AF1}" srcId="{CA2BABAF-EDAA-4496-8316-FD6EA3643E8F}" destId="{ABC1EDDD-C08B-4F9C-8453-9CEFCC2AF319}" srcOrd="0" destOrd="0" parTransId="{33D02404-349E-4E82-A8BA-C0A907006883}" sibTransId="{7D85D88C-6545-49D9-9F9D-01270187B165}"/>
    <dgm:cxn modelId="{68788A78-9180-41FF-BD09-BF4DBB52EA0D}" srcId="{B6A966AA-C2D0-420D-89FC-1A1AB0AD4072}" destId="{45D50368-372D-4F79-95B9-B27BD239F0F6}" srcOrd="0" destOrd="0" parTransId="{CDE1A78B-2AE4-4A71-9139-416C219BC84D}" sibTransId="{508ABF25-4B40-405C-9E88-248ED8B31B83}"/>
    <dgm:cxn modelId="{4011B082-09BD-4DD1-A54F-EA5AB249A3C2}" srcId="{B6A966AA-C2D0-420D-89FC-1A1AB0AD4072}" destId="{CA2BABAF-EDAA-4496-8316-FD6EA3643E8F}" srcOrd="2" destOrd="0" parTransId="{2B1B4805-2FB7-402F-86A8-587F29181C18}" sibTransId="{4498AB02-A1BF-4D28-8918-F87A89CEE23B}"/>
    <dgm:cxn modelId="{0CFCA19E-9316-4666-B978-BF8C655DDDAF}" type="presOf" srcId="{196543C5-093B-4437-B406-DBE4B882EA97}" destId="{C72ECC98-97C1-4FA6-9751-2F88545F8213}" srcOrd="0" destOrd="0" presId="urn:microsoft.com/office/officeart/2005/8/layout/hProcess11"/>
    <dgm:cxn modelId="{52499B9F-797A-43CC-89E1-64C52021BFAF}" srcId="{B6A966AA-C2D0-420D-89FC-1A1AB0AD4072}" destId="{196543C5-093B-4437-B406-DBE4B882EA97}" srcOrd="1" destOrd="0" parTransId="{41DE1F19-4A9F-48CD-A44E-6BF1D04E31EE}" sibTransId="{F264F018-7FB9-43EC-B595-B986D351AD7B}"/>
    <dgm:cxn modelId="{A780DCA0-97BB-47F1-AE52-A151606F1265}" type="presOf" srcId="{ABC1EDDD-C08B-4F9C-8453-9CEFCC2AF319}" destId="{0EA8ECEB-4BEA-4EA4-A72E-9427A4EDF870}" srcOrd="0" destOrd="1" presId="urn:microsoft.com/office/officeart/2005/8/layout/hProcess11"/>
    <dgm:cxn modelId="{F12E74E0-3FC7-4399-A4D7-928B7B4EA7A0}" type="presOf" srcId="{15FCB7DF-D0D3-43D8-8FE5-E5FFDED6264E}" destId="{7103C4FE-7A4B-41EF-8814-669D0064B6EF}" srcOrd="0" destOrd="1" presId="urn:microsoft.com/office/officeart/2005/8/layout/hProcess11"/>
    <dgm:cxn modelId="{60BF31ED-B4A4-412E-B0A4-FCF5721F407F}" type="presOf" srcId="{C485168C-07AD-4DE6-B17E-1E96E93777D7}" destId="{C72ECC98-97C1-4FA6-9751-2F88545F8213}" srcOrd="0" destOrd="1" presId="urn:microsoft.com/office/officeart/2005/8/layout/hProcess11"/>
    <dgm:cxn modelId="{7849C247-851C-4CEB-9B9D-59ABFE120C8A}" type="presParOf" srcId="{7F7D3F0A-88AE-44AB-92BC-B1AEC7CDD5CE}" destId="{1321859E-820F-42A1-A815-96F9E1091C18}" srcOrd="0" destOrd="0" presId="urn:microsoft.com/office/officeart/2005/8/layout/hProcess11"/>
    <dgm:cxn modelId="{BF45A60D-96FF-473A-B57F-CF56378654CB}" type="presParOf" srcId="{7F7D3F0A-88AE-44AB-92BC-B1AEC7CDD5CE}" destId="{0C0EFEA6-53DB-4B11-B914-678B897CA613}" srcOrd="1" destOrd="0" presId="urn:microsoft.com/office/officeart/2005/8/layout/hProcess11"/>
    <dgm:cxn modelId="{373F4474-FD59-4113-8085-E79F58FC39C7}" type="presParOf" srcId="{0C0EFEA6-53DB-4B11-B914-678B897CA613}" destId="{D1F8120B-2014-4539-8DB2-DF72EA65305F}" srcOrd="0" destOrd="0" presId="urn:microsoft.com/office/officeart/2005/8/layout/hProcess11"/>
    <dgm:cxn modelId="{6CA87CCD-3781-4E2F-A803-26D211F1164A}" type="presParOf" srcId="{D1F8120B-2014-4539-8DB2-DF72EA65305F}" destId="{7103C4FE-7A4B-41EF-8814-669D0064B6EF}" srcOrd="0" destOrd="0" presId="urn:microsoft.com/office/officeart/2005/8/layout/hProcess11"/>
    <dgm:cxn modelId="{2C783DC9-BCFF-47D6-B9A4-7620E681CE7B}" type="presParOf" srcId="{D1F8120B-2014-4539-8DB2-DF72EA65305F}" destId="{69242FCE-B1A3-4CB0-90C2-CB5EC309668C}" srcOrd="1" destOrd="0" presId="urn:microsoft.com/office/officeart/2005/8/layout/hProcess11"/>
    <dgm:cxn modelId="{51436E83-D55A-4252-9307-E6DD23BC71B1}" type="presParOf" srcId="{D1F8120B-2014-4539-8DB2-DF72EA65305F}" destId="{301F205F-64EC-4B0E-A2AD-D5977C935AF4}" srcOrd="2" destOrd="0" presId="urn:microsoft.com/office/officeart/2005/8/layout/hProcess11"/>
    <dgm:cxn modelId="{035DE029-A115-4D1B-B566-7C73919D30BD}" type="presParOf" srcId="{0C0EFEA6-53DB-4B11-B914-678B897CA613}" destId="{B3AB7B4B-B32A-45B9-A77C-F2AACFD79CA5}" srcOrd="1" destOrd="0" presId="urn:microsoft.com/office/officeart/2005/8/layout/hProcess11"/>
    <dgm:cxn modelId="{C147C24D-FED8-4C5F-A80D-D6D44BF366E1}" type="presParOf" srcId="{0C0EFEA6-53DB-4B11-B914-678B897CA613}" destId="{9B80AA7C-AE0D-4517-8F0E-3798D9078ECA}" srcOrd="2" destOrd="0" presId="urn:microsoft.com/office/officeart/2005/8/layout/hProcess11"/>
    <dgm:cxn modelId="{53793FBF-21A3-4D92-8C0F-F9CF0CAF6629}" type="presParOf" srcId="{9B80AA7C-AE0D-4517-8F0E-3798D9078ECA}" destId="{C72ECC98-97C1-4FA6-9751-2F88545F8213}" srcOrd="0" destOrd="0" presId="urn:microsoft.com/office/officeart/2005/8/layout/hProcess11"/>
    <dgm:cxn modelId="{CE6E8620-4AAD-4191-A9D9-F888C053CED8}" type="presParOf" srcId="{9B80AA7C-AE0D-4517-8F0E-3798D9078ECA}" destId="{8A3CF5DF-2912-4784-8B16-20EF1087B16D}" srcOrd="1" destOrd="0" presId="urn:microsoft.com/office/officeart/2005/8/layout/hProcess11"/>
    <dgm:cxn modelId="{6C95E7EA-2961-4ADE-BA5A-9B67FAC37BCE}" type="presParOf" srcId="{9B80AA7C-AE0D-4517-8F0E-3798D9078ECA}" destId="{AEB44FDA-4D40-47A5-BEE0-4EF9F97BF5D2}" srcOrd="2" destOrd="0" presId="urn:microsoft.com/office/officeart/2005/8/layout/hProcess11"/>
    <dgm:cxn modelId="{3BC5DF92-4D9B-42AA-A67F-99A3E4840255}" type="presParOf" srcId="{0C0EFEA6-53DB-4B11-B914-678B897CA613}" destId="{66B84C84-45A2-4C61-AA12-3A3F75DB82F8}" srcOrd="3" destOrd="0" presId="urn:microsoft.com/office/officeart/2005/8/layout/hProcess11"/>
    <dgm:cxn modelId="{FE27A33F-134B-4D24-AC36-DCCCF056641C}" type="presParOf" srcId="{0C0EFEA6-53DB-4B11-B914-678B897CA613}" destId="{8CEF5A46-4D3D-4D9F-B7F4-405723F5505C}" srcOrd="4" destOrd="0" presId="urn:microsoft.com/office/officeart/2005/8/layout/hProcess11"/>
    <dgm:cxn modelId="{94D75A07-120C-42AF-912B-044BD69E1C67}" type="presParOf" srcId="{8CEF5A46-4D3D-4D9F-B7F4-405723F5505C}" destId="{0EA8ECEB-4BEA-4EA4-A72E-9427A4EDF870}" srcOrd="0" destOrd="0" presId="urn:microsoft.com/office/officeart/2005/8/layout/hProcess11"/>
    <dgm:cxn modelId="{AF929006-0D84-43C4-AC24-C78F8617B9EC}" type="presParOf" srcId="{8CEF5A46-4D3D-4D9F-B7F4-405723F5505C}" destId="{AE8B9E76-450B-4587-ADD0-D709E0D11B62}" srcOrd="1" destOrd="0" presId="urn:microsoft.com/office/officeart/2005/8/layout/hProcess11"/>
    <dgm:cxn modelId="{9A93D057-5018-4672-A272-9B3DEF73DECA}" type="presParOf" srcId="{8CEF5A46-4D3D-4D9F-B7F4-405723F5505C}" destId="{7E02D670-50CE-4DE9-9D99-A3113C1CA49F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21859E-820F-42A1-A815-96F9E1091C18}">
      <dsp:nvSpPr>
        <dsp:cNvPr id="0" name=""/>
        <dsp:cNvSpPr/>
      </dsp:nvSpPr>
      <dsp:spPr>
        <a:xfrm>
          <a:off x="0" y="932497"/>
          <a:ext cx="10077450" cy="124333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03C4FE-7A4B-41EF-8814-669D0064B6EF}">
      <dsp:nvSpPr>
        <dsp:cNvPr id="0" name=""/>
        <dsp:cNvSpPr/>
      </dsp:nvSpPr>
      <dsp:spPr>
        <a:xfrm>
          <a:off x="355171" y="0"/>
          <a:ext cx="2221369" cy="1243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rtlCol="0" anchor="b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" sz="1800" b="1" kern="1200" dirty="0">
              <a:solidFill>
                <a:srgbClr val="C00000"/>
              </a:solidFill>
            </a:rPr>
            <a:t>Préparer</a:t>
          </a:r>
        </a:p>
        <a:p>
          <a:pPr marL="228600" lvl="1" indent="-228600" algn="ctr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80000"/>
            <a:buFont typeface="Courier New" panose="02070309020205020404" pitchFamily="49" charset="0"/>
            <a:buChar char="o"/>
          </a:pPr>
          <a:r>
            <a:rPr lang="fr-FR" sz="1800" kern="1200" dirty="0"/>
            <a:t>P</a:t>
          </a:r>
          <a:r>
            <a:rPr lang="fr" sz="1800" kern="1200" dirty="0"/>
            <a:t>réparer les données pour le traitement.</a:t>
          </a:r>
        </a:p>
      </dsp:txBody>
      <dsp:txXfrm>
        <a:off x="355171" y="0"/>
        <a:ext cx="2221369" cy="1243330"/>
      </dsp:txXfrm>
    </dsp:sp>
    <dsp:sp modelId="{69242FCE-B1A3-4CB0-90C2-CB5EC309668C}">
      <dsp:nvSpPr>
        <dsp:cNvPr id="0" name=""/>
        <dsp:cNvSpPr/>
      </dsp:nvSpPr>
      <dsp:spPr>
        <a:xfrm>
          <a:off x="1310439" y="1398746"/>
          <a:ext cx="310832" cy="3108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ECC98-97C1-4FA6-9751-2F88545F8213}">
      <dsp:nvSpPr>
        <dsp:cNvPr id="0" name=""/>
        <dsp:cNvSpPr/>
      </dsp:nvSpPr>
      <dsp:spPr>
        <a:xfrm>
          <a:off x="3073425" y="1864995"/>
          <a:ext cx="2922854" cy="1243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rtlCol="0" anchor="t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" sz="1800" b="1" kern="1200" dirty="0">
              <a:solidFill>
                <a:srgbClr val="C00000"/>
              </a:solidFill>
            </a:rPr>
            <a:t>Prédire</a:t>
          </a:r>
        </a:p>
        <a:p>
          <a:pPr marL="228600" lvl="1" indent="-228600" algn="ctr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80000"/>
            <a:buFont typeface="Courier New" panose="02070309020205020404" pitchFamily="49" charset="0"/>
            <a:buChar char="o"/>
          </a:pPr>
          <a:r>
            <a:rPr lang="fr" sz="1800" kern="1200" dirty="0"/>
            <a:t>Entrainer le modèle sur les données fournies et faire des prédictions</a:t>
          </a:r>
        </a:p>
      </dsp:txBody>
      <dsp:txXfrm>
        <a:off x="3073425" y="1864995"/>
        <a:ext cx="2922854" cy="1243330"/>
      </dsp:txXfrm>
    </dsp:sp>
    <dsp:sp modelId="{8A3CF5DF-2912-4784-8B16-20EF1087B16D}">
      <dsp:nvSpPr>
        <dsp:cNvPr id="0" name=""/>
        <dsp:cNvSpPr/>
      </dsp:nvSpPr>
      <dsp:spPr>
        <a:xfrm>
          <a:off x="4379436" y="1398746"/>
          <a:ext cx="310832" cy="3108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A8ECEB-4BEA-4EA4-A72E-9427A4EDF870}">
      <dsp:nvSpPr>
        <dsp:cNvPr id="0" name=""/>
        <dsp:cNvSpPr/>
      </dsp:nvSpPr>
      <dsp:spPr>
        <a:xfrm>
          <a:off x="6142422" y="0"/>
          <a:ext cx="2922854" cy="1243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rtlCol="0" anchor="b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" sz="1800" b="1" kern="1200" dirty="0">
              <a:solidFill>
                <a:srgbClr val="C00000"/>
              </a:solidFill>
            </a:rPr>
            <a:t>Délivrer</a:t>
          </a:r>
        </a:p>
        <a:p>
          <a:pPr marL="228600" lvl="1" indent="-228600" algn="ctr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80000"/>
            <a:buFont typeface="Courier New" panose="02070309020205020404" pitchFamily="49" charset="0"/>
            <a:buChar char="o"/>
          </a:pPr>
          <a:r>
            <a:rPr lang="fr-FR" sz="1800" kern="1200" dirty="0"/>
            <a:t>I</a:t>
          </a:r>
          <a:r>
            <a:rPr lang="fr" sz="1800" kern="1200" dirty="0"/>
            <a:t>ntégrer les prédiction au fichier fournis</a:t>
          </a:r>
        </a:p>
      </dsp:txBody>
      <dsp:txXfrm>
        <a:off x="6142422" y="0"/>
        <a:ext cx="2922854" cy="1243330"/>
      </dsp:txXfrm>
    </dsp:sp>
    <dsp:sp modelId="{AE8B9E76-450B-4587-ADD0-D709E0D11B62}">
      <dsp:nvSpPr>
        <dsp:cNvPr id="0" name=""/>
        <dsp:cNvSpPr/>
      </dsp:nvSpPr>
      <dsp:spPr>
        <a:xfrm>
          <a:off x="7448433" y="1398746"/>
          <a:ext cx="310832" cy="3108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4BA57456-157A-C12A-2FEC-91B7B9EE49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Espace réservé à la date 2">
            <a:extLst>
              <a:ext uri="{FF2B5EF4-FFF2-40B4-BE49-F238E27FC236}">
                <a16:creationId xmlns:a16="http://schemas.microsoft.com/office/drawing/2014/main" id="{D9D46761-828E-1508-56BD-BAEADF3486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FF95820-84BB-3447-8286-60A51307E7F2}" type="datetimeFigureOut">
              <a:rPr lang="en-US" smtClean="0"/>
              <a:t>2/16/2025</a:t>
            </a:fld>
            <a:endParaRPr lang="en-US" dirty="0"/>
          </a:p>
        </p:txBody>
      </p:sp>
      <p:sp>
        <p:nvSpPr>
          <p:cNvPr id="4" name="Espace réservé au pied de page 3">
            <a:extLst>
              <a:ext uri="{FF2B5EF4-FFF2-40B4-BE49-F238E27FC236}">
                <a16:creationId xmlns:a16="http://schemas.microsoft.com/office/drawing/2014/main" id="{CD428A7E-6B0E-809C-73D1-4B5E2FF471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89A5AA6-0C5B-430A-E0C4-C90B2F0A1C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E476440-F66F-F947-8EFC-EA5202ACFD2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1176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Espace réservé à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C08FC54-6AE4-6A4A-9756-823A0F1BE5A6}" type="datetimeFigureOut">
              <a:rPr lang="en-US" smtClean="0"/>
              <a:t>2/16/2025</a:t>
            </a:fld>
            <a:endParaRPr lang="en-US" dirty="0"/>
          </a:p>
        </p:txBody>
      </p:sp>
      <p:sp>
        <p:nvSpPr>
          <p:cNvPr id="4" name="Espace réservé à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"/>
              <a:t>Modifiez les styles du texte</a:t>
            </a:r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79E9EB-07EB-9D44-9F5A-AB1FBECCDD8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587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e libre 12">
            <a:extLst>
              <a:ext uri="{FF2B5EF4-FFF2-40B4-BE49-F238E27FC236}">
                <a16:creationId xmlns:a16="http://schemas.microsoft.com/office/drawing/2014/main" id="{76609C33-D605-6146-1378-F67C572F05C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04800 w 12192000"/>
              <a:gd name="connsiteY0" fmla="*/ 266701 h 6858000"/>
              <a:gd name="connsiteX1" fmla="*/ 304800 w 12192000"/>
              <a:gd name="connsiteY1" fmla="*/ 6591300 h 6858000"/>
              <a:gd name="connsiteX2" fmla="*/ 11887200 w 12192000"/>
              <a:gd name="connsiteY2" fmla="*/ 6591300 h 6858000"/>
              <a:gd name="connsiteX3" fmla="*/ 11887200 w 12192000"/>
              <a:gd name="connsiteY3" fmla="*/ 266701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304800" y="266701"/>
                </a:moveTo>
                <a:lnTo>
                  <a:pt x="304800" y="6591300"/>
                </a:lnTo>
                <a:lnTo>
                  <a:pt x="11887200" y="6591300"/>
                </a:lnTo>
                <a:lnTo>
                  <a:pt x="11887200" y="26670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dirty="0"/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42398E06-9E0E-BC81-DEB5-1DB2F8635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7320"/>
            <a:ext cx="10515600" cy="4023360"/>
          </a:xfrm>
        </p:spPr>
        <p:txBody>
          <a:bodyPr rtlCol="0" anchor="ctr"/>
          <a:lstStyle>
            <a:lvl1pPr algn="ctr">
              <a:defRPr sz="5400" spc="300" baseline="0"/>
            </a:lvl1pPr>
          </a:lstStyle>
          <a:p>
            <a:pPr rtl="0"/>
            <a:r>
              <a:rPr lang="fr-FR"/>
              <a:t>Modifiez le style du titre</a:t>
            </a:r>
            <a:endParaRPr lang="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044184"/>
            <a:ext cx="9144000" cy="356616"/>
          </a:xfrm>
        </p:spPr>
        <p:txBody>
          <a:bodyPr rtlCol="0"/>
          <a:lstStyle>
            <a:lvl1pPr marL="0" indent="0" algn="ct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/>
              <a:t>Modifiez le style des sous-titres du masque</a:t>
            </a:r>
            <a:endParaRPr lang="fr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6DDC5B68-548C-395D-B9A9-EA694F6CB59F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691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 blan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au numéro de diapositive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D12358-51D2-46B3-9BDE-DF29528B9454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89BC2AC2-003C-AACD-1271-F2F8FBE8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9820656" cy="914400"/>
          </a:xfrm>
        </p:spPr>
        <p:txBody>
          <a:bodyPr rtlCol="0" anchor="t" anchorCtr="0"/>
          <a:lstStyle>
            <a:lvl1pPr>
              <a:defRPr sz="3200"/>
            </a:lvl1pPr>
          </a:lstStyle>
          <a:p>
            <a:pPr rtl="0"/>
            <a:r>
              <a:rPr lang="fr-FR"/>
              <a:t>Modifiez le style du titre</a:t>
            </a:r>
            <a:endParaRPr lang="fr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DD758F50-A87C-F2A1-40E8-08F07081E9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0160" y="2377440"/>
            <a:ext cx="4572000" cy="3429000"/>
          </a:xfrm>
          <a:noFill/>
        </p:spPr>
        <p:txBody>
          <a:bodyPr lIns="0" tIns="0" rIns="0" bIns="0" rtlCol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400"/>
              </a:spcBef>
              <a:buSzPct val="80000"/>
              <a:defRPr sz="1800" b="1"/>
            </a:lvl1pPr>
            <a:lvl2pPr marL="457200" indent="0">
              <a:lnSpc>
                <a:spcPct val="90000"/>
              </a:lnSpc>
              <a:spcBef>
                <a:spcPts val="1400"/>
              </a:spcBef>
              <a:buSzPct val="80000"/>
              <a:buNone/>
              <a:defRPr sz="1800"/>
            </a:lvl2pPr>
            <a:lvl3pPr marL="914400">
              <a:lnSpc>
                <a:spcPct val="90000"/>
              </a:lnSpc>
              <a:spcBef>
                <a:spcPts val="1400"/>
              </a:spcBef>
              <a:buSzPct val="80000"/>
              <a:defRPr sz="1800"/>
            </a:lvl3pPr>
            <a:lvl4pPr marL="914400" indent="0">
              <a:lnSpc>
                <a:spcPct val="90000"/>
              </a:lnSpc>
              <a:spcBef>
                <a:spcPts val="1400"/>
              </a:spcBef>
              <a:buSzPct val="80000"/>
              <a:buNone/>
              <a:defRPr sz="1800"/>
            </a:lvl4pPr>
            <a:lvl5pPr marL="1371600">
              <a:lnSpc>
                <a:spcPct val="90000"/>
              </a:lnSpc>
              <a:spcBef>
                <a:spcPts val="1400"/>
              </a:spcBef>
              <a:buSzPct val="80000"/>
              <a:defRPr sz="18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"/>
          </a:p>
        </p:txBody>
      </p:sp>
      <p:sp>
        <p:nvSpPr>
          <p:cNvPr id="10" name="Espace réservé du contenu 3">
            <a:extLst>
              <a:ext uri="{FF2B5EF4-FFF2-40B4-BE49-F238E27FC236}">
                <a16:creationId xmlns:a16="http://schemas.microsoft.com/office/drawing/2014/main" id="{023B02AB-1DB6-AF79-E1B3-175C76BE5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27064" y="2377440"/>
            <a:ext cx="4645152" cy="3429000"/>
          </a:xfrm>
          <a:noFill/>
        </p:spPr>
        <p:txBody>
          <a:bodyPr lIns="0" tIns="0" rIns="0" bIns="0" rtlCol="0">
            <a:normAutofit/>
          </a:bodyPr>
          <a:lstStyle>
            <a:lvl1pPr marL="457200">
              <a:spcBef>
                <a:spcPts val="1400"/>
              </a:spcBef>
              <a:buSzPct val="80000"/>
              <a:defRPr sz="1800"/>
            </a:lvl1pPr>
            <a:lvl2pPr marL="914400">
              <a:buSzPct val="80000"/>
              <a:defRPr sz="1800"/>
            </a:lvl2pPr>
            <a:lvl3pPr marL="1371600">
              <a:buSzPct val="80000"/>
              <a:defRPr sz="1800"/>
            </a:lvl3pPr>
            <a:lvl4pPr marL="1828800">
              <a:buSzPct val="80000"/>
              <a:defRPr sz="1800"/>
            </a:lvl4pPr>
            <a:lvl5pPr marL="2286000">
              <a:buSzPct val="80000"/>
              <a:defRPr sz="18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C2041A78-2CBE-4D73-EF5D-E65139C79DC2}"/>
              </a:ext>
            </a:extLst>
          </p:cNvPr>
          <p:cNvCxnSpPr>
            <a:cxnSpLocks/>
          </p:cNvCxnSpPr>
          <p:nvPr userDrawn="1"/>
        </p:nvCxnSpPr>
        <p:spPr>
          <a:xfrm>
            <a:off x="1295400" y="82296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424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au numéro de diapositive 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D12358-51D2-46B3-9BDE-DF29528B9454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A659BA83-0C6E-2A70-AED3-E386CABE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9601200" cy="914400"/>
          </a:xfrm>
        </p:spPr>
        <p:txBody>
          <a:bodyPr rtlCol="0" anchor="t" anchorCtr="0"/>
          <a:lstStyle>
            <a:lvl1pPr>
              <a:defRPr sz="3200"/>
            </a:lvl1pPr>
          </a:lstStyle>
          <a:p>
            <a:pPr rtl="0"/>
            <a:r>
              <a:rPr lang="fr-FR"/>
              <a:t>Modifiez le style du titre</a:t>
            </a:r>
            <a:endParaRPr lang="fr"/>
          </a:p>
        </p:txBody>
      </p:sp>
      <p:sp>
        <p:nvSpPr>
          <p:cNvPr id="8" name="Espace réservé pour un tableau 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280160" y="2377440"/>
            <a:ext cx="9619488" cy="3429000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fr-FR"/>
              <a:t>Cliquez sur l'icône pour ajouter un tableau</a:t>
            </a:r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5D612406-06E6-DCE4-7F2F-D98836A802A6}"/>
              </a:ext>
            </a:extLst>
          </p:cNvPr>
          <p:cNvCxnSpPr>
            <a:cxnSpLocks/>
          </p:cNvCxnSpPr>
          <p:nvPr userDrawn="1"/>
        </p:nvCxnSpPr>
        <p:spPr>
          <a:xfrm>
            <a:off x="1295400" y="82296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889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 ve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9821955" cy="914400"/>
          </a:xfrm>
        </p:spPr>
        <p:txBody>
          <a:bodyPr rtlCol="0" anchor="t" anchorCtr="0"/>
          <a:lstStyle>
            <a:lvl1pPr>
              <a:defRPr sz="3200"/>
            </a:lvl1pPr>
          </a:lstStyle>
          <a:p>
            <a:pPr rtl="0"/>
            <a:r>
              <a:rPr lang="fr-FR"/>
              <a:t>Modifiez le style du titre</a:t>
            </a:r>
            <a:endParaRPr lang="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0160" y="2377440"/>
            <a:ext cx="4663440" cy="3566160"/>
          </a:xfrm>
          <a:solidFill>
            <a:schemeClr val="accent4"/>
          </a:solidFill>
        </p:spPr>
        <p:txBody>
          <a:bodyPr lIns="365760" tIns="365760" rIns="365760" bIns="365760" rtlCol="0">
            <a:normAutofit/>
          </a:bodyPr>
          <a:lstStyle>
            <a:lvl1pPr marL="457200">
              <a:spcBef>
                <a:spcPts val="1400"/>
              </a:spcBef>
              <a:buClr>
                <a:schemeClr val="tx1"/>
              </a:buClr>
              <a:buSzPct val="80000"/>
              <a:defRPr sz="1800"/>
            </a:lvl1pPr>
            <a:lvl2pPr marL="914400">
              <a:buClr>
                <a:schemeClr val="tx1"/>
              </a:buClr>
              <a:buSzPct val="80000"/>
              <a:defRPr sz="1600"/>
            </a:lvl2pPr>
            <a:lvl3pPr marL="1371600">
              <a:buClr>
                <a:schemeClr val="tx1"/>
              </a:buClr>
              <a:buSzPct val="80000"/>
              <a:defRPr sz="1400"/>
            </a:lvl3pPr>
            <a:lvl4pPr marL="1828800">
              <a:buClr>
                <a:schemeClr val="tx1"/>
              </a:buClr>
              <a:buSzPct val="80000"/>
              <a:defRPr sz="1200"/>
            </a:lvl4pPr>
            <a:lvl5pPr marL="2286000">
              <a:buClr>
                <a:schemeClr val="tx1"/>
              </a:buClr>
              <a:buSzPct val="80000"/>
              <a:defRPr sz="11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2377440"/>
            <a:ext cx="4663440" cy="3566160"/>
          </a:xfrm>
          <a:solidFill>
            <a:schemeClr val="accent4"/>
          </a:solidFill>
        </p:spPr>
        <p:txBody>
          <a:bodyPr lIns="365760" tIns="365760" rIns="365760" bIns="365760" rtlCol="0">
            <a:normAutofit/>
          </a:bodyPr>
          <a:lstStyle>
            <a:lvl1pPr marL="457200">
              <a:spcBef>
                <a:spcPts val="1400"/>
              </a:spcBef>
              <a:buClr>
                <a:schemeClr val="tx1"/>
              </a:buClr>
              <a:buSzPct val="80000"/>
              <a:defRPr sz="1800" cap="all" baseline="0"/>
            </a:lvl1pPr>
            <a:lvl2pPr marL="914400">
              <a:buClr>
                <a:schemeClr val="tx1"/>
              </a:buClr>
              <a:buSzPct val="80000"/>
              <a:defRPr sz="1600"/>
            </a:lvl2pPr>
            <a:lvl3pPr marL="1371600">
              <a:buClr>
                <a:schemeClr val="tx1"/>
              </a:buClr>
              <a:buSzPct val="80000"/>
              <a:defRPr sz="1400"/>
            </a:lvl3pPr>
            <a:lvl4pPr marL="1828800">
              <a:buClr>
                <a:schemeClr val="tx1"/>
              </a:buClr>
              <a:buSzPct val="80000"/>
              <a:defRPr sz="1200"/>
            </a:lvl4pPr>
            <a:lvl5pPr marL="2286000">
              <a:buClr>
                <a:schemeClr val="tx1"/>
              </a:buClr>
              <a:buSzPct val="80000"/>
              <a:defRPr sz="11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"/>
          </a:p>
        </p:txBody>
      </p:sp>
      <p:sp>
        <p:nvSpPr>
          <p:cNvPr id="7" name="Espace réservé au numéro de diapositive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D12358-51D2-46B3-9BDE-DF29528B9454}" type="slidenum">
              <a:rPr lang="en-US" smtClean="0"/>
              <a:t>‹N°›</a:t>
            </a:fld>
            <a:endParaRPr lang="en-US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941554B7-BB36-76F6-DD79-11088AA69E82}"/>
              </a:ext>
            </a:extLst>
          </p:cNvPr>
          <p:cNvCxnSpPr>
            <a:cxnSpLocks/>
          </p:cNvCxnSpPr>
          <p:nvPr userDrawn="1"/>
        </p:nvCxnSpPr>
        <p:spPr>
          <a:xfrm>
            <a:off x="1295400" y="82296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39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ô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5">
            <a:extLst>
              <a:ext uri="{FF2B5EF4-FFF2-40B4-BE49-F238E27FC236}">
                <a16:creationId xmlns:a16="http://schemas.microsoft.com/office/drawing/2014/main" id="{ABAFD431-F46D-3701-6A51-738ADAF3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163824"/>
            <a:ext cx="10515600" cy="2322576"/>
          </a:xfrm>
          <a:prstGeom prst="rect">
            <a:avLst/>
          </a:prstGeom>
          <a:noFill/>
        </p:spPr>
        <p:txBody>
          <a:bodyPr wrap="square" bIns="0" rtlCol="0" anchor="ctr">
            <a:noAutofit/>
          </a:bodyPr>
          <a:lstStyle>
            <a:lvl1pPr algn="ctr">
              <a:defRPr sz="5400"/>
            </a:lvl1pPr>
          </a:lstStyle>
          <a:p>
            <a:pPr rtl="0"/>
            <a:r>
              <a:rPr lang="fr-FR"/>
              <a:t>Modifiez le style du titre</a:t>
            </a:r>
            <a:endParaRPr lang="fr"/>
          </a:p>
        </p:txBody>
      </p:sp>
      <p:sp>
        <p:nvSpPr>
          <p:cNvPr id="11" name="Espace réservé pour une image 10">
            <a:extLst>
              <a:ext uri="{FF2B5EF4-FFF2-40B4-BE49-F238E27FC236}">
                <a16:creationId xmlns:a16="http://schemas.microsoft.com/office/drawing/2014/main" id="{CAFD788D-D699-2BA7-3637-AA3B48C090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53000" y="548640"/>
            <a:ext cx="2286000" cy="2286000"/>
          </a:xfrm>
          <a:prstGeom prst="ellipse">
            <a:avLst/>
          </a:prstGeom>
        </p:spPr>
        <p:txBody>
          <a:bodyPr rtlCol="0" anchor="t"/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rtl="0"/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3" name="Espace réservé au texte 12">
            <a:extLst>
              <a:ext uri="{FF2B5EF4-FFF2-40B4-BE49-F238E27FC236}">
                <a16:creationId xmlns:a16="http://schemas.microsoft.com/office/drawing/2014/main" id="{7808A0C0-A02B-D1C7-6DE5-CA25624AD0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6044184"/>
            <a:ext cx="9116568" cy="365760"/>
          </a:xfrm>
        </p:spPr>
        <p:txBody>
          <a:bodyPr rtlCol="0" anchor="t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 cap="all" baseline="0"/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CE7D81-1954-1B1F-C0AC-21C85AFD3C1E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110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avec image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e libre : Forme 4">
            <a:extLst>
              <a:ext uri="{FF2B5EF4-FFF2-40B4-BE49-F238E27FC236}">
                <a16:creationId xmlns:a16="http://schemas.microsoft.com/office/drawing/2014/main" id="{F738F023-8BDF-71DB-D6AB-776F7C6413B2}"/>
              </a:ext>
            </a:extLst>
          </p:cNvPr>
          <p:cNvSpPr/>
          <p:nvPr userDrawn="1"/>
        </p:nvSpPr>
        <p:spPr>
          <a:xfrm>
            <a:off x="861060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3581400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  <a:gd name="connsiteX4" fmla="*/ 0 w 3581400"/>
              <a:gd name="connsiteY4" fmla="*/ 6172201 h 6858000"/>
              <a:gd name="connsiteX5" fmla="*/ 2971800 w 3581400"/>
              <a:gd name="connsiteY5" fmla="*/ 6172201 h 6858000"/>
              <a:gd name="connsiteX6" fmla="*/ 2971800 w 3581400"/>
              <a:gd name="connsiteY6" fmla="*/ 685800 h 6858000"/>
              <a:gd name="connsiteX7" fmla="*/ 0 w 3581400"/>
              <a:gd name="connsiteY7" fmla="*/ 6858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3581400" y="0"/>
                </a:lnTo>
                <a:lnTo>
                  <a:pt x="3581400" y="6858000"/>
                </a:lnTo>
                <a:lnTo>
                  <a:pt x="0" y="6858000"/>
                </a:lnTo>
                <a:lnTo>
                  <a:pt x="0" y="6172201"/>
                </a:lnTo>
                <a:lnTo>
                  <a:pt x="2971800" y="6172201"/>
                </a:lnTo>
                <a:lnTo>
                  <a:pt x="2971800" y="685800"/>
                </a:lnTo>
                <a:lnTo>
                  <a:pt x="0" y="6858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4114800" cy="2286000"/>
          </a:xfrm>
        </p:spPr>
        <p:txBody>
          <a:bodyPr rtlCol="0"/>
          <a:lstStyle>
            <a:lvl1pPr>
              <a:defRPr sz="3200" spc="300" baseline="0"/>
            </a:lvl1pPr>
          </a:lstStyle>
          <a:p>
            <a:pPr rtl="0"/>
            <a:r>
              <a:rPr lang="fr-FR"/>
              <a:t>Modifiez le style du titre</a:t>
            </a:r>
            <a:endParaRPr lang="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3566160"/>
            <a:ext cx="4114800" cy="2651760"/>
          </a:xfrm>
        </p:spPr>
        <p:txBody>
          <a:bodyPr rtlCol="0">
            <a:normAutofit/>
          </a:bodyPr>
          <a:lstStyle>
            <a:lvl1pPr marL="457200" indent="-457200">
              <a:lnSpc>
                <a:spcPct val="100000"/>
              </a:lnSpc>
              <a:spcBef>
                <a:spcPts val="14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2400" cap="all" spc="0" baseline="0"/>
            </a:lvl1pPr>
            <a:lvl2pPr marL="914400">
              <a:defRPr spc="0" baseline="0"/>
            </a:lvl2pPr>
            <a:lvl3pPr marL="1371600">
              <a:defRPr spc="0" baseline="0"/>
            </a:lvl3pPr>
            <a:lvl4pPr marL="1828800">
              <a:defRPr spc="0" baseline="0"/>
            </a:lvl4pPr>
            <a:lvl5pPr marL="2286000">
              <a:defRPr spc="0" baseline="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"/>
          </a:p>
        </p:txBody>
      </p:sp>
      <p:sp>
        <p:nvSpPr>
          <p:cNvPr id="7" name="Espace réservé d’image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7568" y="1435608"/>
            <a:ext cx="5897880" cy="3977640"/>
          </a:xfrm>
          <a:noFill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en-US" smtClean="0"/>
              <a:t>‹N°›</a:t>
            </a:fld>
            <a:endParaRPr lang="en-US" dirty="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323EB7E3-3953-BAB4-1B15-383082C6C31E}"/>
              </a:ext>
            </a:extLst>
          </p:cNvPr>
          <p:cNvCxnSpPr>
            <a:cxnSpLocks/>
          </p:cNvCxnSpPr>
          <p:nvPr userDrawn="1"/>
        </p:nvCxnSpPr>
        <p:spPr>
          <a:xfrm>
            <a:off x="1295400" y="82296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816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 + sous-titre + 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2697480"/>
            <a:ext cx="10515600" cy="2606040"/>
          </a:xfrm>
        </p:spPr>
        <p:txBody>
          <a:bodyPr rtlCol="0" anchor="ctr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fr-FR"/>
              <a:t>Modifiez le style du titre</a:t>
            </a:r>
            <a:endParaRPr lang="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6044184"/>
            <a:ext cx="10515600" cy="457200"/>
          </a:xfrm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/>
              <a:t>Modifiez le style des sous-titres du masque</a:t>
            </a:r>
            <a:endParaRPr lang="fr"/>
          </a:p>
        </p:txBody>
      </p:sp>
      <p:sp>
        <p:nvSpPr>
          <p:cNvPr id="7" name="Espace réservé d’image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952" cy="2368296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103AD4F0-8C4C-FC68-2450-06419A6D0131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5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 + 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 14">
            <a:extLst>
              <a:ext uri="{FF2B5EF4-FFF2-40B4-BE49-F238E27FC236}">
                <a16:creationId xmlns:a16="http://schemas.microsoft.com/office/drawing/2014/main" id="{A510974D-B222-2876-052D-21F0E075D288}"/>
              </a:ext>
            </a:extLst>
          </p:cNvPr>
          <p:cNvSpPr/>
          <p:nvPr userDrawn="1"/>
        </p:nvSpPr>
        <p:spPr>
          <a:xfrm>
            <a:off x="0" y="0"/>
            <a:ext cx="12192000" cy="4457700"/>
          </a:xfrm>
          <a:custGeom>
            <a:avLst/>
            <a:gdLst>
              <a:gd name="connsiteX0" fmla="*/ 0 w 12192000"/>
              <a:gd name="connsiteY0" fmla="*/ 0 h 4457700"/>
              <a:gd name="connsiteX1" fmla="*/ 12192000 w 12192000"/>
              <a:gd name="connsiteY1" fmla="*/ 0 h 4457700"/>
              <a:gd name="connsiteX2" fmla="*/ 12192000 w 12192000"/>
              <a:gd name="connsiteY2" fmla="*/ 4457700 h 4457700"/>
              <a:gd name="connsiteX3" fmla="*/ 11563350 w 12192000"/>
              <a:gd name="connsiteY3" fmla="*/ 4457700 h 4457700"/>
              <a:gd name="connsiteX4" fmla="*/ 11563350 w 12192000"/>
              <a:gd name="connsiteY4" fmla="*/ 685800 h 4457700"/>
              <a:gd name="connsiteX5" fmla="*/ 628650 w 12192000"/>
              <a:gd name="connsiteY5" fmla="*/ 685800 h 4457700"/>
              <a:gd name="connsiteX6" fmla="*/ 628650 w 12192000"/>
              <a:gd name="connsiteY6" fmla="*/ 4457700 h 4457700"/>
              <a:gd name="connsiteX7" fmla="*/ 0 w 12192000"/>
              <a:gd name="connsiteY7" fmla="*/ 4457700 h 445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457700">
                <a:moveTo>
                  <a:pt x="0" y="0"/>
                </a:moveTo>
                <a:lnTo>
                  <a:pt x="12192000" y="0"/>
                </a:lnTo>
                <a:lnTo>
                  <a:pt x="12192000" y="4457700"/>
                </a:lnTo>
                <a:lnTo>
                  <a:pt x="11563350" y="4457700"/>
                </a:lnTo>
                <a:lnTo>
                  <a:pt x="11563350" y="685800"/>
                </a:lnTo>
                <a:lnTo>
                  <a:pt x="628650" y="685800"/>
                </a:lnTo>
                <a:lnTo>
                  <a:pt x="628650" y="4457700"/>
                </a:lnTo>
                <a:lnTo>
                  <a:pt x="0" y="44577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8408" y="1143000"/>
            <a:ext cx="10241280" cy="2286000"/>
          </a:xfrm>
        </p:spPr>
        <p:txBody>
          <a:bodyPr rtlCol="0" anchor="b"/>
          <a:lstStyle>
            <a:lvl1pPr algn="ctr">
              <a:defRPr sz="5400"/>
            </a:lvl1pPr>
          </a:lstStyle>
          <a:p>
            <a:pPr rtl="0"/>
            <a:r>
              <a:rPr lang="fr-FR"/>
              <a:t>Modifiez le style du titre</a:t>
            </a:r>
            <a:endParaRPr lang="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5688" y="3803904"/>
            <a:ext cx="8046720" cy="914400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/>
              <a:t>Modifiez le style des sous-titres du masque</a:t>
            </a:r>
            <a:endParaRPr lang="fr"/>
          </a:p>
        </p:txBody>
      </p:sp>
      <p:sp>
        <p:nvSpPr>
          <p:cNvPr id="16" name="Rectangle 15">
            <a:extLst>
              <a:ext uri="{FF2B5EF4-FFF2-40B4-BE49-F238E27FC236}">
                <a16:creationId xmlns:a16="http://schemas.microsoft.com/office/drawing/2014/main" id="{8A1A471A-8A28-B00F-72E9-849D5E6B7257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28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BB82FF-5339-5456-4D30-0C2DA7907AAE}"/>
              </a:ext>
            </a:extLst>
          </p:cNvPr>
          <p:cNvSpPr/>
          <p:nvPr userDrawn="1"/>
        </p:nvSpPr>
        <p:spPr>
          <a:xfrm>
            <a:off x="0" y="0"/>
            <a:ext cx="356616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097280"/>
            <a:ext cx="6217920" cy="1828800"/>
          </a:xfrm>
        </p:spPr>
        <p:txBody>
          <a:bodyPr rtlCol="0"/>
          <a:lstStyle>
            <a:lvl1pPr>
              <a:defRPr sz="3200" spc="300"/>
            </a:lvl1pPr>
          </a:lstStyle>
          <a:p>
            <a:pPr rtl="0"/>
            <a:r>
              <a:rPr lang="fr-FR"/>
              <a:t>Modifiez le style du titre</a:t>
            </a:r>
            <a:endParaRPr lang="fr"/>
          </a:p>
        </p:txBody>
      </p:sp>
      <p:sp>
        <p:nvSpPr>
          <p:cNvPr id="8" name="Espace réservé pour une image 7">
            <a:extLst>
              <a:ext uri="{FF2B5EF4-FFF2-40B4-BE49-F238E27FC236}">
                <a16:creationId xmlns:a16="http://schemas.microsoft.com/office/drawing/2014/main" id="{2C39A257-2366-FF6B-67AD-9342B6B0B6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8448" y="1828800"/>
            <a:ext cx="3200400" cy="3200400"/>
          </a:xfrm>
          <a:prstGeom prst="ellipse">
            <a:avLst/>
          </a:prstGeo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3" name="Espace réservé au contenu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0096" y="3429000"/>
            <a:ext cx="6217920" cy="2743200"/>
          </a:xfrm>
        </p:spPr>
        <p:txBody>
          <a:bodyPr rtlCol="0">
            <a:normAutofit/>
          </a:bodyPr>
          <a:lstStyle>
            <a:lvl1pPr marL="457200">
              <a:spcBef>
                <a:spcPts val="1400"/>
              </a:spcBef>
              <a:buSzPct val="80000"/>
              <a:defRPr cap="all" spc="0" baseline="0"/>
            </a:lvl1pPr>
            <a:lvl2pPr marL="914400">
              <a:buSzPct val="80000"/>
              <a:defRPr spc="0" baseline="0"/>
            </a:lvl2pPr>
            <a:lvl3pPr marL="1371600">
              <a:buSzPct val="80000"/>
              <a:defRPr spc="0" baseline="0"/>
            </a:lvl3pPr>
            <a:lvl4pPr marL="1828800">
              <a:buSzPct val="80000"/>
              <a:defRPr spc="0" baseline="0"/>
            </a:lvl4pPr>
            <a:lvl5pPr marL="2286000">
              <a:buSzPct val="80000"/>
              <a:defRPr spc="0" baseline="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"/>
          </a:p>
        </p:txBody>
      </p:sp>
      <p:sp>
        <p:nvSpPr>
          <p:cNvPr id="6" name="Zone de texte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endParaRPr lang="en-US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75DF2D63-3FF5-D547-96B9-BE9CCD1ABA58}" type="slidenum">
              <a:rPr lang="en-US" smtClean="0"/>
              <a:t>‹N°›</a:t>
            </a:fld>
            <a:endParaRPr lang="en-US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ADA4A755-28B6-5A01-94AB-C3CCC4368885}"/>
              </a:ext>
            </a:extLst>
          </p:cNvPr>
          <p:cNvCxnSpPr>
            <a:cxnSpLocks/>
          </p:cNvCxnSpPr>
          <p:nvPr userDrawn="1"/>
        </p:nvCxnSpPr>
        <p:spPr>
          <a:xfrm>
            <a:off x="5340096" y="82296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339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000" y="1481328"/>
            <a:ext cx="9144000" cy="3895344"/>
          </a:xfrm>
          <a:solidFill>
            <a:schemeClr val="bg1"/>
          </a:solidFill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4248" y="1920240"/>
            <a:ext cx="8229600" cy="3017520"/>
          </a:xfrm>
        </p:spPr>
        <p:txBody>
          <a:bodyPr rtlCol="0" anchor="ctr"/>
          <a:lstStyle>
            <a:lvl1pPr algn="ctr">
              <a:defRPr sz="5400"/>
            </a:lvl1pPr>
          </a:lstStyle>
          <a:p>
            <a:pPr rtl="0"/>
            <a:r>
              <a:rPr lang="fr-FR"/>
              <a:t>Modifiez le style du titre</a:t>
            </a:r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415483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 + 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BCF04C-49F6-66E8-41A0-B3C371944EA1}"/>
              </a:ext>
            </a:extLst>
          </p:cNvPr>
          <p:cNvSpPr/>
          <p:nvPr userDrawn="1"/>
        </p:nvSpPr>
        <p:spPr>
          <a:xfrm>
            <a:off x="6705600" y="0"/>
            <a:ext cx="54864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3931920"/>
            <a:ext cx="5029200" cy="1828800"/>
          </a:xfrm>
        </p:spPr>
        <p:txBody>
          <a:bodyPr rtlCol="0" anchor="b" anchorCtr="0"/>
          <a:lstStyle>
            <a:lvl1pPr>
              <a:defRPr sz="3200"/>
            </a:lvl1pPr>
          </a:lstStyle>
          <a:p>
            <a:pPr rtl="0"/>
            <a:r>
              <a:rPr lang="fr-FR"/>
              <a:t>Modifiez le style du titre</a:t>
            </a:r>
            <a:endParaRPr lang="fr"/>
          </a:p>
        </p:txBody>
      </p:sp>
      <p:sp>
        <p:nvSpPr>
          <p:cNvPr id="9" name="Espace réservé pour une image 7">
            <a:extLst>
              <a:ext uri="{FF2B5EF4-FFF2-40B4-BE49-F238E27FC236}">
                <a16:creationId xmlns:a16="http://schemas.microsoft.com/office/drawing/2014/main" id="{DDE351D0-FB9C-3473-AF28-52927741728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80160" y="548640"/>
            <a:ext cx="3017520" cy="3017520"/>
          </a:xfrm>
          <a:prstGeom prst="ellipse">
            <a:avLst/>
          </a:prstGeo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3" name="Espace réservé au contenu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05472" y="731520"/>
            <a:ext cx="4306824" cy="5394960"/>
          </a:xfrm>
        </p:spPr>
        <p:txBody>
          <a:bodyPr rtlCol="0" anchor="b">
            <a:normAutofit/>
          </a:bodyPr>
          <a:lstStyle>
            <a:lvl1pPr marL="457200">
              <a:spcBef>
                <a:spcPts val="1400"/>
              </a:spcBef>
              <a:buClr>
                <a:schemeClr val="tx1"/>
              </a:buClr>
              <a:buSzPct val="80000"/>
              <a:defRPr cap="all" baseline="0"/>
            </a:lvl1pPr>
            <a:lvl2pPr marL="914400">
              <a:buClr>
                <a:schemeClr val="tx1"/>
              </a:buClr>
              <a:buSzPct val="80000"/>
              <a:defRPr/>
            </a:lvl2pPr>
            <a:lvl3pPr marL="1371600">
              <a:buClr>
                <a:schemeClr val="tx1"/>
              </a:buClr>
              <a:buSzPct val="80000"/>
              <a:defRPr/>
            </a:lvl3pPr>
            <a:lvl4pPr marL="1828800">
              <a:buClr>
                <a:schemeClr val="tx1"/>
              </a:buClr>
              <a:buSzPct val="80000"/>
              <a:defRPr/>
            </a:lvl4pPr>
            <a:lvl5pPr marL="2286000">
              <a:buClr>
                <a:schemeClr val="tx1"/>
              </a:buClr>
              <a:buSzPct val="80000"/>
              <a:defRPr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"/>
          </a:p>
        </p:txBody>
      </p:sp>
      <p:sp>
        <p:nvSpPr>
          <p:cNvPr id="7" name="Espace réservé au numéro de diapositive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D12358-51D2-46B3-9BDE-DF29528B9454}" type="slidenum">
              <a:rPr lang="en-US" smtClean="0"/>
              <a:t>‹N°›</a:t>
            </a:fld>
            <a:endParaRPr lang="en-US" dirty="0"/>
          </a:p>
        </p:txBody>
      </p:sp>
      <p:cxnSp>
        <p:nvCxnSpPr>
          <p:cNvPr id="10" name="Connecteur droit 9">
            <a:extLst>
              <a:ext uri="{FF2B5EF4-FFF2-40B4-BE49-F238E27FC236}">
                <a16:creationId xmlns:a16="http://schemas.microsoft.com/office/drawing/2014/main" id="{C1171EC5-29BE-C106-1E9B-0CBDB598A131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214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 bleu cl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9821955" cy="914400"/>
          </a:xfrm>
        </p:spPr>
        <p:txBody>
          <a:bodyPr rtlCol="0" anchor="t" anchorCtr="0"/>
          <a:lstStyle>
            <a:lvl1pPr>
              <a:defRPr sz="3200"/>
            </a:lvl1pPr>
          </a:lstStyle>
          <a:p>
            <a:pPr rtl="0"/>
            <a:r>
              <a:rPr lang="fr-FR"/>
              <a:t>Modifiez le style du titre</a:t>
            </a:r>
            <a:endParaRPr lang="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0160" y="2377440"/>
            <a:ext cx="4663440" cy="3566160"/>
          </a:xfrm>
          <a:solidFill>
            <a:schemeClr val="accent1">
              <a:lumMod val="20000"/>
              <a:lumOff val="80000"/>
            </a:schemeClr>
          </a:solidFill>
        </p:spPr>
        <p:txBody>
          <a:bodyPr lIns="365760" tIns="365760" rIns="365760" bIns="365760" rtlCol="0">
            <a:normAutofit/>
          </a:bodyPr>
          <a:lstStyle>
            <a:lvl1pPr marL="457200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defRPr sz="1800"/>
            </a:lvl1pPr>
            <a:lvl2pPr marL="914400">
              <a:lnSpc>
                <a:spcPct val="90000"/>
              </a:lnSpc>
              <a:buClr>
                <a:schemeClr val="tx1"/>
              </a:buClr>
              <a:buSzPct val="80000"/>
              <a:defRPr sz="1600"/>
            </a:lvl2pPr>
            <a:lvl3pPr marL="1371600">
              <a:lnSpc>
                <a:spcPct val="90000"/>
              </a:lnSpc>
              <a:buClr>
                <a:schemeClr val="tx1"/>
              </a:buClr>
              <a:buSzPct val="80000"/>
              <a:defRPr sz="1400"/>
            </a:lvl3pPr>
            <a:lvl4pPr marL="1828800">
              <a:lnSpc>
                <a:spcPct val="90000"/>
              </a:lnSpc>
              <a:buClr>
                <a:schemeClr val="tx1"/>
              </a:buClr>
              <a:buSzPct val="80000"/>
              <a:defRPr sz="1200"/>
            </a:lvl4pPr>
            <a:lvl5pPr marL="2286000">
              <a:lnSpc>
                <a:spcPct val="90000"/>
              </a:lnSpc>
              <a:buClr>
                <a:schemeClr val="tx1"/>
              </a:buClr>
              <a:buSzPct val="80000"/>
              <a:defRPr sz="11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2377440"/>
            <a:ext cx="4663440" cy="3566160"/>
          </a:xfrm>
          <a:solidFill>
            <a:schemeClr val="accent1">
              <a:lumMod val="20000"/>
              <a:lumOff val="80000"/>
            </a:schemeClr>
          </a:solidFill>
        </p:spPr>
        <p:txBody>
          <a:bodyPr lIns="365760" tIns="365760" rIns="365760" bIns="365760" rtlCol="0">
            <a:normAutofit/>
          </a:bodyPr>
          <a:lstStyle>
            <a:lvl1pPr marL="457200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defRPr sz="1800"/>
            </a:lvl1pPr>
            <a:lvl2pPr marL="914400">
              <a:lnSpc>
                <a:spcPct val="90000"/>
              </a:lnSpc>
              <a:buClr>
                <a:schemeClr val="tx1"/>
              </a:buClr>
              <a:buSzPct val="80000"/>
              <a:defRPr sz="1600"/>
            </a:lvl2pPr>
            <a:lvl3pPr marL="1371600">
              <a:lnSpc>
                <a:spcPct val="90000"/>
              </a:lnSpc>
              <a:buClr>
                <a:schemeClr val="tx1"/>
              </a:buClr>
              <a:buSzPct val="80000"/>
              <a:defRPr sz="1400"/>
            </a:lvl3pPr>
            <a:lvl4pPr marL="1828800">
              <a:lnSpc>
                <a:spcPct val="90000"/>
              </a:lnSpc>
              <a:buClr>
                <a:schemeClr val="tx1"/>
              </a:buClr>
              <a:buSzPct val="80000"/>
              <a:defRPr sz="1200"/>
            </a:lvl4pPr>
            <a:lvl5pPr marL="2286000">
              <a:lnSpc>
                <a:spcPct val="90000"/>
              </a:lnSpc>
              <a:buClr>
                <a:schemeClr val="tx1"/>
              </a:buClr>
              <a:buSzPct val="80000"/>
              <a:defRPr sz="11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"/>
          </a:p>
        </p:txBody>
      </p:sp>
      <p:sp>
        <p:nvSpPr>
          <p:cNvPr id="7" name="Espace réservé au numéro de diapositive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D12358-51D2-46B3-9BDE-DF29528B9454}" type="slidenum">
              <a:rPr lang="en-US" smtClean="0"/>
              <a:t>‹N°›</a:t>
            </a:fld>
            <a:endParaRPr lang="en-US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941554B7-BB36-76F6-DD79-11088AA69E82}"/>
              </a:ext>
            </a:extLst>
          </p:cNvPr>
          <p:cNvCxnSpPr>
            <a:cxnSpLocks/>
          </p:cNvCxnSpPr>
          <p:nvPr userDrawn="1"/>
        </p:nvCxnSpPr>
        <p:spPr>
          <a:xfrm>
            <a:off x="1295400" y="82296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108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au numéro de diapositive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BD12358-51D2-46B3-9BDE-DF29528B9454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89BC2AC2-003C-AACD-1271-F2F8FBE8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5029200" cy="1828800"/>
          </a:xfrm>
        </p:spPr>
        <p:txBody>
          <a:bodyPr rtlCol="0" anchor="t" anchorCtr="0"/>
          <a:lstStyle>
            <a:lvl1pPr>
              <a:defRPr sz="3200"/>
            </a:lvl1pPr>
          </a:lstStyle>
          <a:p>
            <a:pPr rtl="0"/>
            <a:r>
              <a:rPr lang="fr-FR"/>
              <a:t>Modifiez le style du titre</a:t>
            </a:r>
            <a:endParaRPr lang="fr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DD758F50-A87C-F2A1-40E8-08F07081E9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84848" y="1097280"/>
            <a:ext cx="4572000" cy="1828800"/>
          </a:xfrm>
          <a:noFill/>
        </p:spPr>
        <p:txBody>
          <a:bodyPr lIns="0" tIns="0" rIns="0" bIns="0" rtlCol="0">
            <a:normAutofit/>
          </a:bodyPr>
          <a:lstStyle>
            <a:lvl1pPr marL="457200">
              <a:spcBef>
                <a:spcPts val="1400"/>
              </a:spcBef>
              <a:buSzPct val="80000"/>
              <a:defRPr sz="1800"/>
            </a:lvl1pPr>
            <a:lvl2pPr marL="914400">
              <a:buSzPct val="80000"/>
              <a:defRPr sz="1600"/>
            </a:lvl2pPr>
            <a:lvl3pPr marL="1371600">
              <a:buSzPct val="80000"/>
              <a:defRPr sz="1400"/>
            </a:lvl3pPr>
            <a:lvl4pPr marL="1828800">
              <a:buSzPct val="80000"/>
              <a:defRPr sz="1200"/>
            </a:lvl4pPr>
            <a:lvl5pPr marL="2286000">
              <a:buSzPct val="80000"/>
              <a:defRPr sz="11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"/>
          </a:p>
        </p:txBody>
      </p:sp>
      <p:sp>
        <p:nvSpPr>
          <p:cNvPr id="10" name="Espace réservé du contenu 3">
            <a:extLst>
              <a:ext uri="{FF2B5EF4-FFF2-40B4-BE49-F238E27FC236}">
                <a16:creationId xmlns:a16="http://schemas.microsoft.com/office/drawing/2014/main" id="{023B02AB-1DB6-AF79-E1B3-175C76BE5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0160" y="3172968"/>
            <a:ext cx="10076688" cy="3108960"/>
          </a:xfrm>
          <a:noFill/>
        </p:spPr>
        <p:txBody>
          <a:bodyPr lIns="0" tIns="0" rIns="0" bIns="0" rtlCol="0">
            <a:normAutofit/>
          </a:bodyPr>
          <a:lstStyle>
            <a:lvl1pPr marL="457200">
              <a:spcBef>
                <a:spcPts val="1400"/>
              </a:spcBef>
              <a:buSzPct val="80000"/>
              <a:defRPr sz="1800"/>
            </a:lvl1pPr>
            <a:lvl2pPr marL="914400">
              <a:buSzPct val="80000"/>
              <a:defRPr sz="1600"/>
            </a:lvl2pPr>
            <a:lvl3pPr marL="1371600">
              <a:buSzPct val="80000"/>
              <a:defRPr sz="1400"/>
            </a:lvl3pPr>
            <a:lvl4pPr marL="1828800">
              <a:buSzPct val="80000"/>
              <a:defRPr sz="1200"/>
            </a:lvl4pPr>
            <a:lvl5pPr marL="2286000">
              <a:buSzPct val="80000"/>
              <a:defRPr sz="11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C2041A78-2CBE-4D73-EF5D-E65139C79DC2}"/>
              </a:ext>
            </a:extLst>
          </p:cNvPr>
          <p:cNvCxnSpPr>
            <a:cxnSpLocks/>
          </p:cNvCxnSpPr>
          <p:nvPr userDrawn="1"/>
        </p:nvCxnSpPr>
        <p:spPr>
          <a:xfrm>
            <a:off x="1295400" y="82296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774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titre 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09600"/>
            <a:ext cx="9821955" cy="125611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rtl="0"/>
            <a:r>
              <a:rPr lang="fr"/>
              <a:t>CLIQUEZ POUR MODIFIER LE STYLE DU TITRE DE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1855945"/>
            <a:ext cx="9821955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fr"/>
              <a:t>Modifiez les styles du texte</a:t>
            </a:r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78A08F60-CEF1-832D-D403-282EA76CBE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0624" y="6019801"/>
            <a:ext cx="457200" cy="184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cap="all" spc="2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pPr rtl="0"/>
            <a:fld id="{75DF2D63-3FF5-D547-96B9-BE9CCD1ABA58}" type="slidenum">
              <a:rPr lang="en-US" smtClean="0"/>
              <a:pPr rtl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74" r:id="rId3"/>
    <p:sldLayoutId id="2147483675" r:id="rId4"/>
    <p:sldLayoutId id="2147483664" r:id="rId5"/>
    <p:sldLayoutId id="2147483676" r:id="rId6"/>
    <p:sldLayoutId id="2147483677" r:id="rId7"/>
    <p:sldLayoutId id="2147483681" r:id="rId8"/>
    <p:sldLayoutId id="2147483682" r:id="rId9"/>
    <p:sldLayoutId id="2147483683" r:id="rId10"/>
    <p:sldLayoutId id="2147483680" r:id="rId11"/>
    <p:sldLayoutId id="2147483684" r:id="rId12"/>
    <p:sldLayoutId id="2147483673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Posterama" panose="020B0504020200020000" pitchFamily="34" charset="0"/>
        </a:defRPr>
      </a:lvl1pPr>
    </p:titleStyle>
    <p:bodyStyle>
      <a:lvl1pPr marL="228600" indent="-4572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Courier New" panose="02070309020205020404" pitchFamily="49" charset="0"/>
        <a:buChar char="o"/>
        <a:defRPr sz="2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4572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2000" b="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4572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18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4572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16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4572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05E10E9-9AB7-0642-D4C4-DDFDAB7B5B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2697480"/>
            <a:ext cx="10515600" cy="2606040"/>
          </a:xfrm>
        </p:spPr>
        <p:txBody>
          <a:bodyPr rtlCol="0" anchor="ctr">
            <a:normAutofit/>
          </a:bodyPr>
          <a:lstStyle/>
          <a:p>
            <a:pPr rtl="0"/>
            <a:r>
              <a:rPr lang="fr" dirty="0"/>
              <a:t>Détection de faux billets</a:t>
            </a:r>
          </a:p>
        </p:txBody>
      </p:sp>
      <p:sp>
        <p:nvSpPr>
          <p:cNvPr id="2" name="Sous-titre 1">
            <a:extLst>
              <a:ext uri="{FF2B5EF4-FFF2-40B4-BE49-F238E27FC236}">
                <a16:creationId xmlns:a16="http://schemas.microsoft.com/office/drawing/2014/main" id="{A1307D8B-2864-21B6-1CE1-B605F29281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6044184"/>
            <a:ext cx="10515600" cy="457200"/>
          </a:xfrm>
        </p:spPr>
        <p:txBody>
          <a:bodyPr vert="horz" lIns="0" tIns="0" rIns="0" bIns="0" rtlCol="0">
            <a:normAutofit/>
          </a:bodyPr>
          <a:lstStyle/>
          <a:p>
            <a:pPr rtl="0"/>
            <a:r>
              <a:rPr lang="fr" dirty="0"/>
              <a:t>Gouesmat Loïc</a:t>
            </a:r>
          </a:p>
        </p:txBody>
      </p:sp>
      <p:pic>
        <p:nvPicPr>
          <p:cNvPr id="5" name="Image 4" descr="Une image contenant texte, Billet de banque, Espèces, argent&#10;&#10;Le contenu généré par l’IA peut être incorrect.">
            <a:extLst>
              <a:ext uri="{FF2B5EF4-FFF2-40B4-BE49-F238E27FC236}">
                <a16:creationId xmlns:a16="http://schemas.microsoft.com/office/drawing/2014/main" id="{61F6A418-2EE6-2307-2B2E-910143A94D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8013" r="-1" b="31863"/>
          <a:stretch/>
        </p:blipFill>
        <p:spPr>
          <a:xfrm>
            <a:off x="20" y="9"/>
            <a:ext cx="12188932" cy="29216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5215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1E6CC-2986-BCD1-5E9A-8A12550FE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5432A8-72BA-0FB9-E309-FBA5E1664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041" y="167268"/>
            <a:ext cx="3325294" cy="1043754"/>
          </a:xfrm>
          <a:noFill/>
        </p:spPr>
        <p:txBody>
          <a:bodyPr rtlCol="0"/>
          <a:lstStyle/>
          <a:p>
            <a:pPr algn="ctr" rtl="0"/>
            <a:r>
              <a:rPr lang="fr" dirty="0"/>
              <a:t>Combler les manquants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1FE0AEEE-B430-E5DE-4633-5F2B727CAA91}"/>
              </a:ext>
            </a:extLst>
          </p:cNvPr>
          <p:cNvSpPr txBox="1">
            <a:spLocks/>
          </p:cNvSpPr>
          <p:nvPr/>
        </p:nvSpPr>
        <p:spPr>
          <a:xfrm>
            <a:off x="7047571" y="1661532"/>
            <a:ext cx="4884234" cy="4795024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457200" indent="-45720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2400" b="0" i="0" kern="1200" cap="all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20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18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16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cap="none" dirty="0"/>
              <a:t>La distribution est </a:t>
            </a:r>
            <a:r>
              <a:rPr lang="fr-FR" cap="none" dirty="0">
                <a:solidFill>
                  <a:srgbClr val="C00000"/>
                </a:solidFill>
              </a:rPr>
              <a:t>proche de la normalité </a:t>
            </a:r>
            <a:r>
              <a:rPr lang="fr-FR" cap="none" dirty="0"/>
              <a:t>(presque symétrique autours de 0).</a:t>
            </a:r>
          </a:p>
          <a:p>
            <a:pPr marL="0" indent="0">
              <a:buNone/>
            </a:pPr>
            <a:endParaRPr lang="fr-FR" cap="none" dirty="0"/>
          </a:p>
          <a:p>
            <a:pPr marL="0" indent="0">
              <a:buNone/>
            </a:pPr>
            <a:r>
              <a:rPr lang="fr-FR" cap="none" dirty="0"/>
              <a:t>Statistique de </a:t>
            </a:r>
            <a:r>
              <a:rPr lang="fr-FR" cap="none" dirty="0" err="1">
                <a:solidFill>
                  <a:srgbClr val="C00000"/>
                </a:solidFill>
              </a:rPr>
              <a:t>shapiro-Wilk</a:t>
            </a:r>
            <a:r>
              <a:rPr lang="fr-FR" cap="none" dirty="0"/>
              <a:t> :</a:t>
            </a:r>
          </a:p>
          <a:p>
            <a:pPr marL="0" indent="0">
              <a:buNone/>
            </a:pPr>
            <a:r>
              <a:rPr lang="fr-FR" cap="none" dirty="0">
                <a:solidFill>
                  <a:schemeClr val="accent1">
                    <a:lumMod val="50000"/>
                  </a:schemeClr>
                </a:solidFill>
              </a:rPr>
              <a:t>0,983</a:t>
            </a:r>
            <a:r>
              <a:rPr lang="fr-FR" cap="none" dirty="0"/>
              <a:t> (proche de 1 = distribution normale)</a:t>
            </a:r>
          </a:p>
          <a:p>
            <a:pPr marL="0" indent="0">
              <a:buNone/>
            </a:pPr>
            <a:r>
              <a:rPr lang="fr-FR" cap="none" dirty="0"/>
              <a:t>et </a:t>
            </a:r>
            <a:r>
              <a:rPr lang="fr-FR" cap="none" dirty="0">
                <a:solidFill>
                  <a:srgbClr val="C00000"/>
                </a:solidFill>
              </a:rPr>
              <a:t>P-value</a:t>
            </a:r>
            <a:r>
              <a:rPr lang="fr-FR" cap="none" dirty="0"/>
              <a:t> : </a:t>
            </a:r>
            <a:r>
              <a:rPr lang="fr-FR" cap="none" dirty="0">
                <a:solidFill>
                  <a:schemeClr val="accent1">
                    <a:lumMod val="50000"/>
                  </a:schemeClr>
                </a:solidFill>
              </a:rPr>
              <a:t>4,368 e-10 </a:t>
            </a:r>
            <a:r>
              <a:rPr lang="fr-FR" cap="none" dirty="0"/>
              <a:t>(on rejette l’hypothèse nulle, il y à une forte relation entre les variables).</a:t>
            </a:r>
            <a:endParaRPr lang="fr-FR" cap="none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fr-FR" cap="none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fr-FR" cap="none" dirty="0">
              <a:solidFill>
                <a:schemeClr val="accent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fr-FR" cap="none" dirty="0"/>
          </a:p>
          <a:p>
            <a:pPr marL="0" indent="0">
              <a:buNone/>
            </a:pPr>
            <a:endParaRPr lang="fr" cap="none" dirty="0"/>
          </a:p>
        </p:txBody>
      </p:sp>
      <p:pic>
        <p:nvPicPr>
          <p:cNvPr id="7" name="Image 6" descr="Une image contenant diagramme, Tracé, capture d’écran&#10;&#10;Le contenu généré par l’IA peut être incorrect.">
            <a:extLst>
              <a:ext uri="{FF2B5EF4-FFF2-40B4-BE49-F238E27FC236}">
                <a16:creationId xmlns:a16="http://schemas.microsoft.com/office/drawing/2014/main" id="{50230BF7-EBB7-F451-E1FA-7579BE82F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179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6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B1D37-5675-2A0F-57E1-F9A0CF192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878366-0324-966E-DE80-11910B36C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1247" y="918861"/>
            <a:ext cx="6217920" cy="731520"/>
          </a:xfrm>
          <a:noFill/>
        </p:spPr>
        <p:txBody>
          <a:bodyPr rtlCol="0"/>
          <a:lstStyle/>
          <a:p>
            <a:pPr algn="ctr" rtl="0"/>
            <a:r>
              <a:rPr lang="fr" dirty="0"/>
              <a:t>ACP et clustering</a:t>
            </a:r>
          </a:p>
        </p:txBody>
      </p:sp>
      <p:pic>
        <p:nvPicPr>
          <p:cNvPr id="16" name="Espace réservé pour une image 15">
            <a:extLst>
              <a:ext uri="{FF2B5EF4-FFF2-40B4-BE49-F238E27FC236}">
                <a16:creationId xmlns:a16="http://schemas.microsoft.com/office/drawing/2014/main" id="{F7AC85FE-4E67-BA15-AD6E-ADCD3A0870E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1298448" y="1828800"/>
            <a:ext cx="3200400" cy="3200400"/>
          </a:xfrm>
        </p:spPr>
      </p:pic>
      <p:sp>
        <p:nvSpPr>
          <p:cNvPr id="7" name="Sous-titre 2">
            <a:extLst>
              <a:ext uri="{FF2B5EF4-FFF2-40B4-BE49-F238E27FC236}">
                <a16:creationId xmlns:a16="http://schemas.microsoft.com/office/drawing/2014/main" id="{B34D39F3-1E4C-F09C-AE0F-36C6301513C2}"/>
              </a:ext>
            </a:extLst>
          </p:cNvPr>
          <p:cNvSpPr txBox="1">
            <a:spLocks/>
          </p:cNvSpPr>
          <p:nvPr/>
        </p:nvSpPr>
        <p:spPr>
          <a:xfrm>
            <a:off x="5163015" y="2486722"/>
            <a:ext cx="6512312" cy="3925229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457200" indent="-45720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2400" b="0" i="0" kern="1200" cap="all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20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18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16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cap="none" dirty="0"/>
              <a:t>L</a:t>
            </a:r>
            <a:r>
              <a:rPr lang="fr" cap="none" dirty="0"/>
              <a:t>es données sont </a:t>
            </a:r>
            <a:r>
              <a:rPr lang="fr" cap="none" dirty="0">
                <a:solidFill>
                  <a:srgbClr val="C00000"/>
                </a:solidFill>
              </a:rPr>
              <a:t>standardisées</a:t>
            </a:r>
            <a:r>
              <a:rPr lang="fr" cap="none" dirty="0"/>
              <a:t>. </a:t>
            </a:r>
            <a:r>
              <a:rPr lang="fr-FR" cap="none" dirty="0"/>
              <a:t>P</a:t>
            </a:r>
            <a:r>
              <a:rPr lang="fr" cap="none" dirty="0"/>
              <a:t>our avoir toutes les caractéristiques à la même échelle et utlisr les algorithmes de machine learning dans de meilleur conditions. </a:t>
            </a:r>
          </a:p>
          <a:p>
            <a:pPr marL="0" indent="0">
              <a:buNone/>
            </a:pPr>
            <a:endParaRPr lang="fr" cap="none" dirty="0"/>
          </a:p>
          <a:p>
            <a:pPr marL="0" indent="0">
              <a:buNone/>
            </a:pPr>
            <a:r>
              <a:rPr lang="fr" cap="none" dirty="0"/>
              <a:t>Puis on effectue une </a:t>
            </a:r>
            <a:r>
              <a:rPr lang="fr" cap="none" dirty="0">
                <a:solidFill>
                  <a:srgbClr val="C00000"/>
                </a:solidFill>
              </a:rPr>
              <a:t>ACP</a:t>
            </a:r>
            <a:r>
              <a:rPr lang="fr" cap="none" dirty="0"/>
              <a:t> afin de réduire les dimentions d nos variables à deux.</a:t>
            </a:r>
          </a:p>
          <a:p>
            <a:pPr marL="0" indent="0">
              <a:buNone/>
            </a:pPr>
            <a:endParaRPr lang="fr" cap="none" dirty="0"/>
          </a:p>
        </p:txBody>
      </p:sp>
    </p:spTree>
    <p:extLst>
      <p:ext uri="{BB962C8B-B14F-4D97-AF65-F5344CB8AC3E}">
        <p14:creationId xmlns:p14="http://schemas.microsoft.com/office/powerpoint/2010/main" val="3740808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157" y="294392"/>
            <a:ext cx="5048526" cy="457200"/>
          </a:xfrm>
          <a:noFill/>
        </p:spPr>
        <p:txBody>
          <a:bodyPr rtlCol="0" anchor="t" anchorCtr="0"/>
          <a:lstStyle/>
          <a:p>
            <a:pPr rtl="0"/>
            <a:r>
              <a:rPr lang="fr" dirty="0"/>
              <a:t>ACP et clustering</a:t>
            </a:r>
          </a:p>
        </p:txBody>
      </p:sp>
      <p:pic>
        <p:nvPicPr>
          <p:cNvPr id="14" name="Image 13" descr="Une image contenant diagramme, capture d’écran, ligne, Bleu électrique&#10;&#10;Le contenu généré par l’IA peut être incorrect.">
            <a:extLst>
              <a:ext uri="{FF2B5EF4-FFF2-40B4-BE49-F238E27FC236}">
                <a16:creationId xmlns:a16="http://schemas.microsoft.com/office/drawing/2014/main" id="{894CF61F-B601-67EE-5F20-71286B10E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43" y="967615"/>
            <a:ext cx="10547562" cy="5890385"/>
          </a:xfrm>
          <a:prstGeom prst="rect">
            <a:avLst/>
          </a:prstGeom>
        </p:spPr>
      </p:pic>
      <p:sp>
        <p:nvSpPr>
          <p:cNvPr id="15" name="Sous-titre 2">
            <a:extLst>
              <a:ext uri="{FF2B5EF4-FFF2-40B4-BE49-F238E27FC236}">
                <a16:creationId xmlns:a16="http://schemas.microsoft.com/office/drawing/2014/main" id="{00800AF9-8386-4266-E4A0-A895A54D275A}"/>
              </a:ext>
            </a:extLst>
          </p:cNvPr>
          <p:cNvSpPr txBox="1">
            <a:spLocks/>
          </p:cNvSpPr>
          <p:nvPr/>
        </p:nvSpPr>
        <p:spPr>
          <a:xfrm>
            <a:off x="9857677" y="1466385"/>
            <a:ext cx="1817649" cy="4424000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457200" indent="-45720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2400" b="0" i="0" kern="1200" cap="all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20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18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16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cap="none" dirty="0"/>
              <a:t>% d’explication de la variance</a:t>
            </a:r>
          </a:p>
          <a:p>
            <a:pPr marL="0" indent="0">
              <a:buNone/>
            </a:pPr>
            <a:r>
              <a:rPr lang="fr-FR" cap="none" dirty="0">
                <a:solidFill>
                  <a:srgbClr val="C00000"/>
                </a:solidFill>
              </a:rPr>
              <a:t>PC1</a:t>
            </a:r>
            <a:r>
              <a:rPr lang="fr-FR" cap="none" dirty="0"/>
              <a:t> : </a:t>
            </a:r>
            <a:r>
              <a:rPr lang="fr-FR" cap="none" dirty="0">
                <a:solidFill>
                  <a:schemeClr val="accent1">
                    <a:lumMod val="50000"/>
                  </a:schemeClr>
                </a:solidFill>
              </a:rPr>
              <a:t>43,24</a:t>
            </a:r>
            <a:r>
              <a:rPr lang="fr-FR" cap="none" dirty="0"/>
              <a:t>%</a:t>
            </a:r>
          </a:p>
          <a:p>
            <a:pPr marL="0" indent="0">
              <a:buNone/>
            </a:pPr>
            <a:r>
              <a:rPr lang="fr-FR" cap="none" dirty="0">
                <a:solidFill>
                  <a:srgbClr val="C00000"/>
                </a:solidFill>
              </a:rPr>
              <a:t>PC2</a:t>
            </a:r>
            <a:r>
              <a:rPr lang="fr-FR" cap="none" dirty="0"/>
              <a:t> : </a:t>
            </a:r>
            <a:r>
              <a:rPr lang="fr-FR" cap="none" dirty="0">
                <a:solidFill>
                  <a:schemeClr val="accent1">
                    <a:lumMod val="50000"/>
                  </a:schemeClr>
                </a:solidFill>
              </a:rPr>
              <a:t>16,99</a:t>
            </a:r>
            <a:r>
              <a:rPr lang="fr-FR" cap="none" dirty="0"/>
              <a:t>%</a:t>
            </a:r>
          </a:p>
          <a:p>
            <a:pPr marL="0" indent="0">
              <a:buNone/>
            </a:pPr>
            <a:endParaRPr lang="fr" cap="none" dirty="0"/>
          </a:p>
          <a:p>
            <a:pPr marL="0" indent="0">
              <a:buNone/>
            </a:pPr>
            <a:endParaRPr lang="fr" cap="none" dirty="0"/>
          </a:p>
        </p:txBody>
      </p:sp>
    </p:spTree>
    <p:extLst>
      <p:ext uri="{BB962C8B-B14F-4D97-AF65-F5344CB8AC3E}">
        <p14:creationId xmlns:p14="http://schemas.microsoft.com/office/powerpoint/2010/main" val="837402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EC316-DFE5-52D9-18F6-60B97A357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E6BF22-8AAC-9CEE-7A01-2785DA9E8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023" y="272090"/>
            <a:ext cx="6453562" cy="541949"/>
          </a:xfrm>
          <a:noFill/>
        </p:spPr>
        <p:txBody>
          <a:bodyPr rtlCol="0" anchor="t" anchorCtr="0"/>
          <a:lstStyle/>
          <a:p>
            <a:pPr rtl="0"/>
            <a:r>
              <a:rPr lang="fr" dirty="0"/>
              <a:t>ACP et clustering</a:t>
            </a:r>
          </a:p>
        </p:txBody>
      </p:sp>
      <p:pic>
        <p:nvPicPr>
          <p:cNvPr id="10" name="Image 9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170979A1-88AD-648C-540D-0EA5D1260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18" y="1498723"/>
            <a:ext cx="5257810" cy="4828042"/>
          </a:xfrm>
          <a:prstGeom prst="rect">
            <a:avLst/>
          </a:prstGeom>
        </p:spPr>
      </p:pic>
      <p:pic>
        <p:nvPicPr>
          <p:cNvPr id="4" name="Image 3" descr="Une image contenant texte, diagramme, ligne, Tracé&#10;&#10;Le contenu généré par l’IA peut être incorrect.">
            <a:extLst>
              <a:ext uri="{FF2B5EF4-FFF2-40B4-BE49-F238E27FC236}">
                <a16:creationId xmlns:a16="http://schemas.microsoft.com/office/drawing/2014/main" id="{B915FC6E-622E-713E-6230-6F7D7C789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826" y="1498722"/>
            <a:ext cx="4409500" cy="4259331"/>
          </a:xfrm>
          <a:prstGeom prst="rect">
            <a:avLst/>
          </a:prstGeom>
        </p:spPr>
      </p:pic>
      <p:sp>
        <p:nvSpPr>
          <p:cNvPr id="5" name="Sous-titre 2">
            <a:extLst>
              <a:ext uri="{FF2B5EF4-FFF2-40B4-BE49-F238E27FC236}">
                <a16:creationId xmlns:a16="http://schemas.microsoft.com/office/drawing/2014/main" id="{503DE265-59D8-D218-BC2E-F68C2134F53F}"/>
              </a:ext>
            </a:extLst>
          </p:cNvPr>
          <p:cNvSpPr txBox="1">
            <a:spLocks/>
          </p:cNvSpPr>
          <p:nvPr/>
        </p:nvSpPr>
        <p:spPr>
          <a:xfrm>
            <a:off x="6824545" y="5910146"/>
            <a:ext cx="4850781" cy="814039"/>
          </a:xfrm>
          <a:prstGeom prst="rect">
            <a:avLst/>
          </a:prstGeom>
          <a:noFill/>
        </p:spPr>
        <p:txBody>
          <a:bodyPr vert="horz" lIns="0" tIns="0" rIns="0" bIns="0" rtlCol="0">
            <a:normAutofit fontScale="85000" lnSpcReduction="20000"/>
          </a:bodyPr>
          <a:lstStyle>
            <a:lvl1pPr marL="457200" indent="-45720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2400" b="0" i="0" kern="1200" cap="all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20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18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16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cap="none" dirty="0"/>
              <a:t>Plus l’angle entre les vecteurs est aigu, plus la corrélation est positive, plus le vecteur est long, plus elle contribue à la composante.</a:t>
            </a:r>
            <a:endParaRPr lang="fr" cap="none" dirty="0"/>
          </a:p>
          <a:p>
            <a:pPr marL="0" indent="0">
              <a:buNone/>
            </a:pPr>
            <a:endParaRPr lang="fr" cap="none" dirty="0"/>
          </a:p>
        </p:txBody>
      </p:sp>
    </p:spTree>
    <p:extLst>
      <p:ext uri="{BB962C8B-B14F-4D97-AF65-F5344CB8AC3E}">
        <p14:creationId xmlns:p14="http://schemas.microsoft.com/office/powerpoint/2010/main" val="1320788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A8A09-73F8-C1CF-9905-C452AF763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26B96A-3E84-C761-53F8-9EA042340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022" y="272090"/>
            <a:ext cx="5126567" cy="541949"/>
          </a:xfrm>
          <a:noFill/>
        </p:spPr>
        <p:txBody>
          <a:bodyPr rtlCol="0" anchor="t" anchorCtr="0"/>
          <a:lstStyle/>
          <a:p>
            <a:pPr rtl="0"/>
            <a:r>
              <a:rPr lang="fr" dirty="0"/>
              <a:t>ACP et Clustering</a:t>
            </a:r>
          </a:p>
        </p:txBody>
      </p:sp>
      <p:pic>
        <p:nvPicPr>
          <p:cNvPr id="6" name="Image 5" descr="Une image contenant texte, capture d’écran, diagramme, Tracé&#10;&#10;Le contenu généré par l’IA peut être incorrect.">
            <a:extLst>
              <a:ext uri="{FF2B5EF4-FFF2-40B4-BE49-F238E27FC236}">
                <a16:creationId xmlns:a16="http://schemas.microsoft.com/office/drawing/2014/main" id="{02BFF375-708F-F06F-891F-A6BD6B8E9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93" y="1014762"/>
            <a:ext cx="4961464" cy="5055077"/>
          </a:xfrm>
          <a:prstGeom prst="rect">
            <a:avLst/>
          </a:prstGeom>
        </p:spPr>
      </p:pic>
      <p:pic>
        <p:nvPicPr>
          <p:cNvPr id="8" name="Image 7" descr="Une image contenant diagramme, Caractère coloré, capture d’écran&#10;&#10;Le contenu généré par l’IA peut être incorrect.">
            <a:extLst>
              <a:ext uri="{FF2B5EF4-FFF2-40B4-BE49-F238E27FC236}">
                <a16:creationId xmlns:a16="http://schemas.microsoft.com/office/drawing/2014/main" id="{BF0DC962-E192-4327-D89C-5E6560FED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745" y="1014762"/>
            <a:ext cx="4968541" cy="5055077"/>
          </a:xfrm>
          <a:prstGeom prst="rect">
            <a:avLst/>
          </a:prstGeom>
        </p:spPr>
      </p:pic>
      <p:sp>
        <p:nvSpPr>
          <p:cNvPr id="9" name="Sous-titre 2">
            <a:extLst>
              <a:ext uri="{FF2B5EF4-FFF2-40B4-BE49-F238E27FC236}">
                <a16:creationId xmlns:a16="http://schemas.microsoft.com/office/drawing/2014/main" id="{5E4A55D8-8BF2-C994-971B-FE814D5EF735}"/>
              </a:ext>
            </a:extLst>
          </p:cNvPr>
          <p:cNvSpPr txBox="1">
            <a:spLocks/>
          </p:cNvSpPr>
          <p:nvPr/>
        </p:nvSpPr>
        <p:spPr>
          <a:xfrm>
            <a:off x="1185022" y="6069840"/>
            <a:ext cx="9810080" cy="541950"/>
          </a:xfrm>
          <a:prstGeom prst="rect">
            <a:avLst/>
          </a:prstGeom>
          <a:noFill/>
        </p:spPr>
        <p:txBody>
          <a:bodyPr vert="horz" lIns="0" tIns="0" rIns="0" bIns="0" rtlCol="0">
            <a:normAutofit fontScale="92500" lnSpcReduction="20000"/>
          </a:bodyPr>
          <a:lstStyle>
            <a:lvl1pPr marL="457200" indent="-45720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2400" b="0" i="0" kern="1200" cap="all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20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18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16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cap="none" dirty="0"/>
              <a:t>On constate qu’entre la projection des composantes et la projection des clusters obtenus avec un </a:t>
            </a:r>
            <a:r>
              <a:rPr lang="fr-FR" cap="none" dirty="0">
                <a:solidFill>
                  <a:srgbClr val="C00000"/>
                </a:solidFill>
              </a:rPr>
              <a:t>K-</a:t>
            </a:r>
            <a:r>
              <a:rPr lang="fr-FR" cap="none" dirty="0" err="1">
                <a:solidFill>
                  <a:srgbClr val="C00000"/>
                </a:solidFill>
              </a:rPr>
              <a:t>means</a:t>
            </a:r>
            <a:r>
              <a:rPr lang="fr-FR" cap="none" dirty="0"/>
              <a:t> les résultats sont extrêmement similaire.</a:t>
            </a:r>
            <a:endParaRPr lang="fr" cap="none" dirty="0"/>
          </a:p>
          <a:p>
            <a:pPr marL="0" indent="0">
              <a:buNone/>
            </a:pPr>
            <a:endParaRPr lang="fr" cap="none" dirty="0"/>
          </a:p>
        </p:txBody>
      </p:sp>
    </p:spTree>
    <p:extLst>
      <p:ext uri="{BB962C8B-B14F-4D97-AF65-F5344CB8AC3E}">
        <p14:creationId xmlns:p14="http://schemas.microsoft.com/office/powerpoint/2010/main" val="2351794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9D877-567A-EDB3-DCBD-3438AB2F3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9CA3EF-58D2-5FE1-2D9D-19B9D5BCC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022" y="272090"/>
            <a:ext cx="5126567" cy="541949"/>
          </a:xfrm>
          <a:noFill/>
        </p:spPr>
        <p:txBody>
          <a:bodyPr rtlCol="0" anchor="t" anchorCtr="0"/>
          <a:lstStyle/>
          <a:p>
            <a:pPr rtl="0"/>
            <a:r>
              <a:rPr lang="fr" dirty="0"/>
              <a:t>ACP et Clustering</a:t>
            </a:r>
          </a:p>
        </p:txBody>
      </p:sp>
      <p:pic>
        <p:nvPicPr>
          <p:cNvPr id="6" name="Image 5" descr="Une image contenant texte, capture d’écran, diagramme, Tracé&#10;&#10;Le contenu généré par l’IA peut être incorrect.">
            <a:extLst>
              <a:ext uri="{FF2B5EF4-FFF2-40B4-BE49-F238E27FC236}">
                <a16:creationId xmlns:a16="http://schemas.microsoft.com/office/drawing/2014/main" id="{FC6B5416-5157-C55C-34BE-0D14E8B15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93" y="1014762"/>
            <a:ext cx="4961464" cy="5055077"/>
          </a:xfrm>
          <a:prstGeom prst="rect">
            <a:avLst/>
          </a:prstGeom>
        </p:spPr>
      </p:pic>
      <p:pic>
        <p:nvPicPr>
          <p:cNvPr id="8" name="Image 7" descr="Une image contenant diagramme, Caractère coloré, capture d’écran&#10;&#10;Le contenu généré par l’IA peut être incorrect.">
            <a:extLst>
              <a:ext uri="{FF2B5EF4-FFF2-40B4-BE49-F238E27FC236}">
                <a16:creationId xmlns:a16="http://schemas.microsoft.com/office/drawing/2014/main" id="{6F69BC46-C38A-2A71-8EE8-6CE90A74F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745" y="1014762"/>
            <a:ext cx="4968541" cy="5055077"/>
          </a:xfrm>
          <a:prstGeom prst="rect">
            <a:avLst/>
          </a:prstGeom>
        </p:spPr>
      </p:pic>
      <p:sp>
        <p:nvSpPr>
          <p:cNvPr id="9" name="Sous-titre 2">
            <a:extLst>
              <a:ext uri="{FF2B5EF4-FFF2-40B4-BE49-F238E27FC236}">
                <a16:creationId xmlns:a16="http://schemas.microsoft.com/office/drawing/2014/main" id="{64AEB715-7535-EFA6-34D6-A9617A32FD48}"/>
              </a:ext>
            </a:extLst>
          </p:cNvPr>
          <p:cNvSpPr txBox="1">
            <a:spLocks/>
          </p:cNvSpPr>
          <p:nvPr/>
        </p:nvSpPr>
        <p:spPr>
          <a:xfrm>
            <a:off x="1185022" y="6069840"/>
            <a:ext cx="9810080" cy="541950"/>
          </a:xfrm>
          <a:prstGeom prst="rect">
            <a:avLst/>
          </a:prstGeom>
          <a:noFill/>
        </p:spPr>
        <p:txBody>
          <a:bodyPr vert="horz" lIns="0" tIns="0" rIns="0" bIns="0" rtlCol="0">
            <a:normAutofit fontScale="92500" lnSpcReduction="20000"/>
          </a:bodyPr>
          <a:lstStyle>
            <a:lvl1pPr marL="457200" indent="-45720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2400" b="0" i="0" kern="1200" cap="all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20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18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16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cap="none" dirty="0"/>
              <a:t>On constate qu’entre la projection des composantes et la projection des clusters obtenus avec un </a:t>
            </a:r>
            <a:r>
              <a:rPr lang="fr-FR" cap="none" dirty="0">
                <a:solidFill>
                  <a:srgbClr val="C00000"/>
                </a:solidFill>
              </a:rPr>
              <a:t>K-</a:t>
            </a:r>
            <a:r>
              <a:rPr lang="fr-FR" cap="none" dirty="0" err="1">
                <a:solidFill>
                  <a:srgbClr val="C00000"/>
                </a:solidFill>
              </a:rPr>
              <a:t>means</a:t>
            </a:r>
            <a:r>
              <a:rPr lang="fr-FR" cap="none" dirty="0"/>
              <a:t> les résultats sont extrêmement similaire.</a:t>
            </a:r>
            <a:endParaRPr lang="fr" cap="none" dirty="0"/>
          </a:p>
          <a:p>
            <a:pPr marL="0" indent="0">
              <a:buNone/>
            </a:pPr>
            <a:endParaRPr lang="fr" cap="none" dirty="0"/>
          </a:p>
        </p:txBody>
      </p:sp>
    </p:spTree>
    <p:extLst>
      <p:ext uri="{BB962C8B-B14F-4D97-AF65-F5344CB8AC3E}">
        <p14:creationId xmlns:p14="http://schemas.microsoft.com/office/powerpoint/2010/main" val="257590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D48F9-0ED4-0738-C00C-B1C9DD673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A03A82-7A63-C19F-9312-DE941459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3931920"/>
            <a:ext cx="5029200" cy="1828800"/>
          </a:xfrm>
          <a:noFill/>
        </p:spPr>
        <p:txBody>
          <a:bodyPr rtlCol="0"/>
          <a:lstStyle/>
          <a:p>
            <a:pPr rtl="0"/>
            <a:r>
              <a:rPr lang="fr" dirty="0"/>
              <a:t>Algorithme de détection</a:t>
            </a:r>
          </a:p>
        </p:txBody>
      </p:sp>
      <p:pic>
        <p:nvPicPr>
          <p:cNvPr id="6" name="Espace réservé pour une image 17">
            <a:extLst>
              <a:ext uri="{FF2B5EF4-FFF2-40B4-BE49-F238E27FC236}">
                <a16:creationId xmlns:a16="http://schemas.microsoft.com/office/drawing/2014/main" id="{F4A78404-8550-263F-D3FA-7D18BBC40DF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6895" r="16895"/>
          <a:stretch/>
        </p:blipFill>
        <p:spPr>
          <a:xfrm>
            <a:off x="1280160" y="548640"/>
            <a:ext cx="3017520" cy="3017520"/>
          </a:xfrm>
        </p:spPr>
      </p:pic>
      <p:sp>
        <p:nvSpPr>
          <p:cNvPr id="4" name="Sous-titre 2">
            <a:extLst>
              <a:ext uri="{FF2B5EF4-FFF2-40B4-BE49-F238E27FC236}">
                <a16:creationId xmlns:a16="http://schemas.microsoft.com/office/drawing/2014/main" id="{391C213C-FA51-4963-F9EF-557B68EE8124}"/>
              </a:ext>
            </a:extLst>
          </p:cNvPr>
          <p:cNvSpPr txBox="1">
            <a:spLocks/>
          </p:cNvSpPr>
          <p:nvPr/>
        </p:nvSpPr>
        <p:spPr>
          <a:xfrm>
            <a:off x="7047571" y="1750741"/>
            <a:ext cx="4884234" cy="4661210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457200" indent="-45720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2400" b="0" i="0" kern="1200" cap="all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20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18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16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" cap="none" dirty="0"/>
              <a:t>Maintenant que nous avons établis des </a:t>
            </a:r>
            <a:r>
              <a:rPr lang="fr" cap="none" dirty="0">
                <a:solidFill>
                  <a:srgbClr val="C00000"/>
                </a:solidFill>
              </a:rPr>
              <a:t>clusters</a:t>
            </a:r>
            <a:r>
              <a:rPr lang="fr" cap="none" dirty="0"/>
              <a:t> basés sur les mesures et non pas sur </a:t>
            </a:r>
            <a:r>
              <a:rPr lang="fr" cap="none" dirty="0">
                <a:solidFill>
                  <a:srgbClr val="C00000"/>
                </a:solidFill>
              </a:rPr>
              <a:t>la colonne booléenne</a:t>
            </a:r>
            <a:r>
              <a:rPr lang="fr" cap="none" dirty="0"/>
              <a:t>.</a:t>
            </a:r>
          </a:p>
          <a:p>
            <a:pPr marL="0" indent="0">
              <a:buNone/>
            </a:pPr>
            <a:endParaRPr lang="fr" cap="none" dirty="0"/>
          </a:p>
          <a:p>
            <a:pPr marL="0" indent="0">
              <a:buNone/>
            </a:pPr>
            <a:r>
              <a:rPr lang="fr-FR" cap="none" dirty="0"/>
              <a:t>N</a:t>
            </a:r>
            <a:r>
              <a:rPr lang="fr" cap="none" dirty="0"/>
              <a:t>ous allons pouvoir </a:t>
            </a:r>
            <a:r>
              <a:rPr lang="fr" cap="none" dirty="0">
                <a:solidFill>
                  <a:srgbClr val="C00000"/>
                </a:solidFill>
              </a:rPr>
              <a:t>entrainer un modèle </a:t>
            </a:r>
            <a:r>
              <a:rPr lang="fr" cap="none" dirty="0"/>
              <a:t>et extraire les données entrainées pour les implanter dans un algorithme.</a:t>
            </a:r>
          </a:p>
        </p:txBody>
      </p:sp>
    </p:spTree>
    <p:extLst>
      <p:ext uri="{BB962C8B-B14F-4D97-AF65-F5344CB8AC3E}">
        <p14:creationId xmlns:p14="http://schemas.microsoft.com/office/powerpoint/2010/main" val="627183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AAC20-818A-5DEE-8A1A-7E71FF32E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D413D1-0024-5B12-EA9D-4C3891209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8706" y="283241"/>
            <a:ext cx="3978755" cy="758283"/>
          </a:xfrm>
          <a:noFill/>
        </p:spPr>
        <p:txBody>
          <a:bodyPr rtlCol="0"/>
          <a:lstStyle/>
          <a:p>
            <a:pPr algn="ctr" rtl="0"/>
            <a:r>
              <a:rPr lang="fr" dirty="0"/>
              <a:t>Algorithme de détection</a:t>
            </a: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EB03E4BF-5C6D-E78D-5905-2F6E5814C77E}"/>
              </a:ext>
            </a:extLst>
          </p:cNvPr>
          <p:cNvSpPr txBox="1">
            <a:spLocks/>
          </p:cNvSpPr>
          <p:nvPr/>
        </p:nvSpPr>
        <p:spPr>
          <a:xfrm>
            <a:off x="1084545" y="1233325"/>
            <a:ext cx="4627078" cy="909939"/>
          </a:xfrm>
          <a:prstGeom prst="rect">
            <a:avLst/>
          </a:prstGeom>
          <a:noFill/>
        </p:spPr>
        <p:txBody>
          <a:bodyPr vert="horz" lIns="0" tIns="0" rIns="0" bIns="0" rtlCol="0">
            <a:normAutofit fontScale="92500" lnSpcReduction="10000"/>
          </a:bodyPr>
          <a:lstStyle>
            <a:lvl1pPr marL="457200" indent="-45720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2400" b="0" i="0" kern="1200" cap="all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20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18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16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fr-FR" cap="none" dirty="0"/>
              <a:t>La première </a:t>
            </a:r>
            <a:r>
              <a:rPr lang="fr-FR" cap="none" dirty="0">
                <a:solidFill>
                  <a:srgbClr val="C00000"/>
                </a:solidFill>
              </a:rPr>
              <a:t>matrice de confusion </a:t>
            </a:r>
            <a:r>
              <a:rPr lang="fr-FR" cap="none" dirty="0"/>
              <a:t>est juste la différence entre les clusters obtenus avec l’</a:t>
            </a:r>
            <a:r>
              <a:rPr lang="fr-FR" cap="none" dirty="0">
                <a:solidFill>
                  <a:srgbClr val="C00000"/>
                </a:solidFill>
              </a:rPr>
              <a:t>ACP</a:t>
            </a:r>
            <a:r>
              <a:rPr lang="fr-FR" cap="none" dirty="0"/>
              <a:t> et le booléen </a:t>
            </a:r>
            <a:r>
              <a:rPr lang="fr-FR" cap="none" dirty="0" err="1">
                <a:solidFill>
                  <a:srgbClr val="C00000"/>
                </a:solidFill>
              </a:rPr>
              <a:t>is_genuine</a:t>
            </a:r>
            <a:endParaRPr lang="fr" cap="none" dirty="0">
              <a:solidFill>
                <a:srgbClr val="C00000"/>
              </a:solidFill>
            </a:endParaRPr>
          </a:p>
        </p:txBody>
      </p:sp>
      <p:pic>
        <p:nvPicPr>
          <p:cNvPr id="8" name="Image 7" descr="Une image contenant texte, capture d’écran, diagramme, Rectangle&#10;&#10;Le contenu généré par l’IA peut être incorrect.">
            <a:extLst>
              <a:ext uri="{FF2B5EF4-FFF2-40B4-BE49-F238E27FC236}">
                <a16:creationId xmlns:a16="http://schemas.microsoft.com/office/drawing/2014/main" id="{F13DC7F6-3F02-808C-4D88-28BF2C51E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61" y="2414231"/>
            <a:ext cx="4873762" cy="41605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EAF6FB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Image 9" descr="Une image contenant texte, capture d’écran, diagramme, nombre&#10;&#10;Le contenu généré par l’IA peut être incorrect.">
            <a:extLst>
              <a:ext uri="{FF2B5EF4-FFF2-40B4-BE49-F238E27FC236}">
                <a16:creationId xmlns:a16="http://schemas.microsoft.com/office/drawing/2014/main" id="{5A7C2D92-B252-DFE9-482B-D9EB77EB9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275" y="2414231"/>
            <a:ext cx="4873762" cy="4160528"/>
          </a:xfrm>
          <a:prstGeom prst="rect">
            <a:avLst/>
          </a:prstGeom>
        </p:spPr>
      </p:pic>
      <p:sp>
        <p:nvSpPr>
          <p:cNvPr id="11" name="Sous-titre 2">
            <a:extLst>
              <a:ext uri="{FF2B5EF4-FFF2-40B4-BE49-F238E27FC236}">
                <a16:creationId xmlns:a16="http://schemas.microsoft.com/office/drawing/2014/main" id="{3C31B3CF-11AC-495E-5A3C-F35050BA6D7E}"/>
              </a:ext>
            </a:extLst>
          </p:cNvPr>
          <p:cNvSpPr txBox="1">
            <a:spLocks/>
          </p:cNvSpPr>
          <p:nvPr/>
        </p:nvSpPr>
        <p:spPr>
          <a:xfrm>
            <a:off x="7161959" y="825190"/>
            <a:ext cx="4627078" cy="1427355"/>
          </a:xfrm>
          <a:prstGeom prst="rect">
            <a:avLst/>
          </a:prstGeom>
          <a:noFill/>
        </p:spPr>
        <p:txBody>
          <a:bodyPr vert="horz" lIns="0" tIns="0" rIns="0" bIns="0" rtlCol="0">
            <a:normAutofit fontScale="85000" lnSpcReduction="10000"/>
          </a:bodyPr>
          <a:lstStyle>
            <a:lvl1pPr marL="457200" indent="-45720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2400" b="0" i="0" kern="1200" cap="all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20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18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16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fr-FR" cap="none" dirty="0"/>
              <a:t>La seconde est générée après avoir entrainé un modèle de classification (</a:t>
            </a:r>
            <a:r>
              <a:rPr lang="fr-FR" cap="none" dirty="0">
                <a:solidFill>
                  <a:srgbClr val="C00000"/>
                </a:solidFill>
              </a:rPr>
              <a:t>forêt aléatoire</a:t>
            </a:r>
            <a:r>
              <a:rPr lang="fr-FR" cap="none" dirty="0"/>
              <a:t>). Divise les données en </a:t>
            </a:r>
            <a:r>
              <a:rPr lang="fr-FR" cap="none" dirty="0">
                <a:solidFill>
                  <a:schemeClr val="accent1">
                    <a:lumMod val="50000"/>
                  </a:schemeClr>
                </a:solidFill>
              </a:rPr>
              <a:t>80% </a:t>
            </a:r>
            <a:r>
              <a:rPr lang="fr-FR" cap="none" dirty="0">
                <a:solidFill>
                  <a:srgbClr val="C00000"/>
                </a:solidFill>
              </a:rPr>
              <a:t>de données d’entrainement </a:t>
            </a:r>
            <a:r>
              <a:rPr lang="fr-FR" cap="none" dirty="0"/>
              <a:t>et </a:t>
            </a:r>
            <a:r>
              <a:rPr lang="fr-FR" cap="none" dirty="0">
                <a:solidFill>
                  <a:schemeClr val="accent1">
                    <a:lumMod val="50000"/>
                  </a:schemeClr>
                </a:solidFill>
              </a:rPr>
              <a:t>20%</a:t>
            </a:r>
            <a:r>
              <a:rPr lang="fr-FR" cap="none" dirty="0"/>
              <a:t> </a:t>
            </a:r>
            <a:r>
              <a:rPr lang="fr-FR" cap="none" dirty="0">
                <a:solidFill>
                  <a:srgbClr val="C00000"/>
                </a:solidFill>
              </a:rPr>
              <a:t>de test</a:t>
            </a:r>
            <a:r>
              <a:rPr lang="fr-FR" cap="none" dirty="0"/>
              <a:t>. La matrice montre les résultats des prédictions sur 300 lignes.</a:t>
            </a:r>
            <a:endParaRPr lang="fr" cap="none" dirty="0"/>
          </a:p>
        </p:txBody>
      </p:sp>
    </p:spTree>
    <p:extLst>
      <p:ext uri="{BB962C8B-B14F-4D97-AF65-F5344CB8AC3E}">
        <p14:creationId xmlns:p14="http://schemas.microsoft.com/office/powerpoint/2010/main" val="1948328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90FBC-9230-8BB0-493A-D26E93CD5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A6B828-6345-4D7D-6BE5-904B50B27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0364" y="450509"/>
            <a:ext cx="3978755" cy="758283"/>
          </a:xfrm>
          <a:noFill/>
        </p:spPr>
        <p:txBody>
          <a:bodyPr rtlCol="0"/>
          <a:lstStyle/>
          <a:p>
            <a:pPr algn="ctr" rtl="0"/>
            <a:r>
              <a:rPr lang="fr" dirty="0"/>
              <a:t>Algorithme de détection</a:t>
            </a:r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D87EE144-BB79-F5CF-97CB-A043A99B8B5D}"/>
              </a:ext>
            </a:extLst>
          </p:cNvPr>
          <p:cNvSpPr txBox="1">
            <a:spLocks/>
          </p:cNvSpPr>
          <p:nvPr/>
        </p:nvSpPr>
        <p:spPr>
          <a:xfrm>
            <a:off x="7106203" y="2051824"/>
            <a:ext cx="4627078" cy="4092498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457200" indent="-45720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2400" b="0" i="0" kern="1200" cap="all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20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18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16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fr-FR" cap="none" dirty="0"/>
              <a:t>Voici </a:t>
            </a:r>
            <a:r>
              <a:rPr lang="fr-FR" cap="none" dirty="0">
                <a:solidFill>
                  <a:srgbClr val="C00000"/>
                </a:solidFill>
              </a:rPr>
              <a:t>l’arbre des décision </a:t>
            </a:r>
            <a:r>
              <a:rPr lang="fr-FR" cap="none" dirty="0"/>
              <a:t>obtenus avec nos données d’entrainement.</a:t>
            </a:r>
          </a:p>
          <a:p>
            <a:pPr marL="0" indent="0" algn="just">
              <a:buNone/>
            </a:pPr>
            <a:endParaRPr lang="fr-FR" cap="none" dirty="0"/>
          </a:p>
          <a:p>
            <a:pPr marL="0" indent="0" algn="just">
              <a:buNone/>
            </a:pPr>
            <a:r>
              <a:rPr lang="fr-FR" cap="none" dirty="0"/>
              <a:t>Une </a:t>
            </a:r>
            <a:r>
              <a:rPr lang="fr-FR" cap="none" dirty="0">
                <a:solidFill>
                  <a:srgbClr val="C00000"/>
                </a:solidFill>
              </a:rPr>
              <a:t>validation croisée</a:t>
            </a:r>
            <a:r>
              <a:rPr lang="fr-FR" cap="none" dirty="0"/>
              <a:t> à été faite pour évaluer la performance du modèle :</a:t>
            </a:r>
          </a:p>
          <a:p>
            <a:pPr marL="0" indent="0" algn="just">
              <a:buNone/>
            </a:pPr>
            <a:r>
              <a:rPr lang="fr-FR" cap="none" dirty="0">
                <a:solidFill>
                  <a:srgbClr val="C00000"/>
                </a:solidFill>
              </a:rPr>
              <a:t>5 plis</a:t>
            </a:r>
            <a:r>
              <a:rPr lang="fr-FR" cap="none" dirty="0"/>
              <a:t>, pas un en dessous de </a:t>
            </a:r>
            <a:r>
              <a:rPr lang="fr-FR" cap="none" dirty="0">
                <a:solidFill>
                  <a:schemeClr val="accent1">
                    <a:lumMod val="50000"/>
                  </a:schemeClr>
                </a:solidFill>
              </a:rPr>
              <a:t>0,98</a:t>
            </a:r>
          </a:p>
          <a:p>
            <a:pPr marL="0" indent="0" algn="just">
              <a:buNone/>
            </a:pPr>
            <a:r>
              <a:rPr lang="fr-FR" cap="none" dirty="0"/>
              <a:t>Score moyen </a:t>
            </a:r>
            <a:r>
              <a:rPr lang="fr-FR" cap="none" dirty="0">
                <a:solidFill>
                  <a:schemeClr val="accent1">
                    <a:lumMod val="50000"/>
                  </a:schemeClr>
                </a:solidFill>
              </a:rPr>
              <a:t>0,99</a:t>
            </a:r>
          </a:p>
          <a:p>
            <a:pPr marL="0" indent="0" algn="just">
              <a:buNone/>
            </a:pPr>
            <a:r>
              <a:rPr lang="fr-FR" cap="none" dirty="0"/>
              <a:t>Ce qui est </a:t>
            </a:r>
            <a:r>
              <a:rPr lang="fr-FR" cap="none" dirty="0">
                <a:solidFill>
                  <a:srgbClr val="C00000"/>
                </a:solidFill>
              </a:rPr>
              <a:t>performant</a:t>
            </a:r>
          </a:p>
        </p:txBody>
      </p:sp>
      <p:pic>
        <p:nvPicPr>
          <p:cNvPr id="5" name="Image 4" descr="Une image contenant texte, diagramme, ligne, Plan&#10;&#10;Le contenu généré par l’IA peut être incorrect.">
            <a:extLst>
              <a:ext uri="{FF2B5EF4-FFF2-40B4-BE49-F238E27FC236}">
                <a16:creationId xmlns:a16="http://schemas.microsoft.com/office/drawing/2014/main" id="{321AD766-4907-A82A-A84E-729CDCBE9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57" y="225254"/>
            <a:ext cx="6439934" cy="640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62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5029200" cy="1828800"/>
          </a:xfrm>
          <a:noFill/>
        </p:spPr>
        <p:txBody>
          <a:bodyPr rtlCol="0" anchor="t" anchorCtr="0"/>
          <a:lstStyle/>
          <a:p>
            <a:pPr rtl="0"/>
            <a:r>
              <a:rPr lang="fr" dirty="0"/>
              <a:t>Algorithme de détection</a:t>
            </a:r>
          </a:p>
        </p:txBody>
      </p:sp>
      <p:sp>
        <p:nvSpPr>
          <p:cNvPr id="3" name="Espace réservé au contenu 2">
            <a:extLst>
              <a:ext uri="{FF2B5EF4-FFF2-40B4-BE49-F238E27FC236}">
                <a16:creationId xmlns:a16="http://schemas.microsoft.com/office/drawing/2014/main" id="{FACE640F-7F5A-BDB7-205D-765FA80B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84975" y="625327"/>
            <a:ext cx="4572000" cy="2385502"/>
          </a:xfrm>
          <a:noFill/>
        </p:spPr>
        <p:txBody>
          <a:bodyPr rtlCol="0">
            <a:noAutofit/>
          </a:bodyPr>
          <a:lstStyle/>
          <a:p>
            <a:pPr rtl="0"/>
            <a:r>
              <a:rPr lang="fr" dirty="0">
                <a:solidFill>
                  <a:srgbClr val="C00000"/>
                </a:solidFill>
              </a:rPr>
              <a:t>Les données d’entrainement </a:t>
            </a:r>
            <a:r>
              <a:rPr lang="fr" dirty="0"/>
              <a:t>on été extraite</a:t>
            </a:r>
          </a:p>
          <a:p>
            <a:pPr rtl="0"/>
            <a:r>
              <a:rPr lang="fr-FR" dirty="0"/>
              <a:t>C</a:t>
            </a:r>
            <a:r>
              <a:rPr lang="fr" dirty="0"/>
              <a:t>es données sont sur quoi l’algorithme va se baser pour traiter les données</a:t>
            </a:r>
          </a:p>
          <a:p>
            <a:pPr rtl="0"/>
            <a:r>
              <a:rPr lang="fr-FR" dirty="0"/>
              <a:t>I</a:t>
            </a:r>
            <a:r>
              <a:rPr lang="fr" dirty="0"/>
              <a:t>l vas </a:t>
            </a:r>
            <a:r>
              <a:rPr lang="fr" dirty="0">
                <a:solidFill>
                  <a:srgbClr val="C00000"/>
                </a:solidFill>
              </a:rPr>
              <a:t>standardiser</a:t>
            </a:r>
            <a:r>
              <a:rPr lang="fr" dirty="0"/>
              <a:t> les données</a:t>
            </a:r>
            <a:r>
              <a:rPr lang="fr" dirty="0">
                <a:solidFill>
                  <a:srgbClr val="C00000"/>
                </a:solidFill>
              </a:rPr>
              <a:t>, initialiser le classifieur</a:t>
            </a:r>
            <a:r>
              <a:rPr lang="fr" dirty="0"/>
              <a:t>, </a:t>
            </a:r>
            <a:r>
              <a:rPr lang="fr" dirty="0">
                <a:solidFill>
                  <a:srgbClr val="C00000"/>
                </a:solidFill>
              </a:rPr>
              <a:t>entrainer le modèle</a:t>
            </a:r>
            <a:r>
              <a:rPr lang="fr" dirty="0"/>
              <a:t>, faire une </a:t>
            </a:r>
            <a:r>
              <a:rPr lang="fr" dirty="0">
                <a:solidFill>
                  <a:srgbClr val="C00000"/>
                </a:solidFill>
              </a:rPr>
              <a:t>prédiction</a:t>
            </a:r>
            <a:r>
              <a:rPr lang="fr" dirty="0"/>
              <a:t> et créer un dataframe avec ces prédictions.</a:t>
            </a:r>
          </a:p>
        </p:txBody>
      </p:sp>
      <p:graphicFrame>
        <p:nvGraphicFramePr>
          <p:cNvPr id="5" name="Espace réservé au contenu 4" descr="Graphique SmartArt Chronologie simple">
            <a:extLst>
              <a:ext uri="{FF2B5EF4-FFF2-40B4-BE49-F238E27FC236}">
                <a16:creationId xmlns:a16="http://schemas.microsoft.com/office/drawing/2014/main" id="{2DA25F38-CDC8-7982-99AE-8D5A8ECABC8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28498200"/>
              </p:ext>
            </p:extLst>
          </p:nvPr>
        </p:nvGraphicFramePr>
        <p:xfrm>
          <a:off x="1279525" y="3173413"/>
          <a:ext cx="10077450" cy="3108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3EB422-1287-FCEB-63CE-599FDC846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4114800" cy="2286000"/>
          </a:xfrm>
        </p:spPr>
        <p:txBody>
          <a:bodyPr rtlCol="0"/>
          <a:lstStyle/>
          <a:p>
            <a:pPr rtl="0"/>
            <a:r>
              <a:rPr lang="fr" dirty="0"/>
              <a:t>Sommaire</a:t>
            </a:r>
          </a:p>
        </p:txBody>
      </p:sp>
      <p:sp>
        <p:nvSpPr>
          <p:cNvPr id="3" name="Espace réservé au contenu 2">
            <a:extLst>
              <a:ext uri="{FF2B5EF4-FFF2-40B4-BE49-F238E27FC236}">
                <a16:creationId xmlns:a16="http://schemas.microsoft.com/office/drawing/2014/main" id="{4D038CD2-9585-7E51-5359-D52935A77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623" y="2882347"/>
            <a:ext cx="4114800" cy="2651760"/>
          </a:xfr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fr" dirty="0"/>
              <a:t>Contexte</a:t>
            </a:r>
          </a:p>
          <a:p>
            <a:pPr rtl="0"/>
            <a:r>
              <a:rPr lang="fr" dirty="0"/>
              <a:t>Exploration</a:t>
            </a:r>
          </a:p>
          <a:p>
            <a:pPr rtl="0"/>
            <a:r>
              <a:rPr lang="fr" dirty="0"/>
              <a:t>Combler les manquants</a:t>
            </a:r>
          </a:p>
          <a:p>
            <a:pPr rtl="0"/>
            <a:r>
              <a:rPr lang="fr" dirty="0"/>
              <a:t>ACP et clustering</a:t>
            </a:r>
          </a:p>
          <a:p>
            <a:pPr rtl="0"/>
            <a:r>
              <a:rPr lang="fr" dirty="0"/>
              <a:t>Algorithme de détection</a:t>
            </a:r>
          </a:p>
          <a:p>
            <a:pPr rtl="0"/>
            <a:r>
              <a:rPr lang="fr" dirty="0"/>
              <a:t>Synthèse</a:t>
            </a:r>
          </a:p>
        </p:txBody>
      </p:sp>
      <p:pic>
        <p:nvPicPr>
          <p:cNvPr id="7" name="Image 6" descr="Une image contenant texte, Produit en papier&#10;&#10;Le contenu généré par l’IA peut être incorrect.">
            <a:extLst>
              <a:ext uri="{FF2B5EF4-FFF2-40B4-BE49-F238E27FC236}">
                <a16:creationId xmlns:a16="http://schemas.microsoft.com/office/drawing/2014/main" id="{B099B853-FB83-EC0E-997E-E36CA6B29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619" y="1824825"/>
            <a:ext cx="6255834" cy="320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66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3A58E123-5929-0F7D-7A59-010DC5C598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1" y="1097280"/>
            <a:ext cx="2433196" cy="497344"/>
          </a:xfrm>
          <a:noFill/>
        </p:spPr>
        <p:txBody>
          <a:bodyPr rtlCol="0" anchor="t" anchorCtr="0"/>
          <a:lstStyle/>
          <a:p>
            <a:pPr rtl="0"/>
            <a:r>
              <a:rPr lang="fr" dirty="0"/>
              <a:t>Synthèse</a:t>
            </a:r>
          </a:p>
        </p:txBody>
      </p:sp>
      <p:sp>
        <p:nvSpPr>
          <p:cNvPr id="3" name="Espace réservé au contenu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0160" y="2377440"/>
            <a:ext cx="9001264" cy="2350677"/>
          </a:xfrm>
          <a:solidFill>
            <a:schemeClr val="accent4"/>
          </a:solidFill>
        </p:spPr>
        <p:txBody>
          <a:bodyPr vert="horz" lIns="365760" tIns="365760" rIns="365760" bIns="365760" rtlCol="0" anchor="t">
            <a:normAutofit/>
          </a:bodyPr>
          <a:lstStyle/>
          <a:p>
            <a:pPr rtl="0"/>
            <a:r>
              <a:rPr lang="fr" dirty="0"/>
              <a:t>Un modèle performant à été élaboré a partir des données fournies.</a:t>
            </a:r>
          </a:p>
          <a:p>
            <a:pPr rtl="0"/>
            <a:r>
              <a:rPr lang="fr" dirty="0"/>
              <a:t>Il est facile d’utilisation et n’altère pas les données</a:t>
            </a:r>
          </a:p>
          <a:p>
            <a:pPr rtl="0"/>
            <a:r>
              <a:rPr lang="fr" dirty="0"/>
              <a:t>Cependant les données incomplète ne seront pas traité, si un billet à une valeur manquante, il sera retiré du dataframe.</a:t>
            </a:r>
          </a:p>
          <a:p>
            <a:pPr rtl="0"/>
            <a:endParaRPr lang="fr" dirty="0"/>
          </a:p>
          <a:p>
            <a:pPr rtl="0"/>
            <a:endParaRPr lang="fr" dirty="0"/>
          </a:p>
        </p:txBody>
      </p:sp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FF77116B-9244-086A-1CCB-89FDF090A7B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93E39FA-84F2-3624-49D6-32B9E0363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163824"/>
            <a:ext cx="10515600" cy="2322576"/>
          </a:xfrm>
          <a:noFill/>
        </p:spPr>
        <p:txBody>
          <a:bodyPr bIns="0" rtlCol="0" anchor="ctr" anchorCtr="0"/>
          <a:lstStyle/>
          <a:p>
            <a:pPr rtl="0"/>
            <a:r>
              <a:rPr lang="fr"/>
              <a:t>Merci</a:t>
            </a:r>
          </a:p>
        </p:txBody>
      </p:sp>
      <p:pic>
        <p:nvPicPr>
          <p:cNvPr id="7" name="Espace réservé d’image 25">
            <a:extLst>
              <a:ext uri="{FF2B5EF4-FFF2-40B4-BE49-F238E27FC236}">
                <a16:creationId xmlns:a16="http://schemas.microsoft.com/office/drawing/2014/main" id="{F46DA087-2662-0725-53F9-CF835D1DC8F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7737" r="17737"/>
          <a:stretch/>
        </p:blipFill>
        <p:spPr>
          <a:xfrm>
            <a:off x="4953000" y="548640"/>
            <a:ext cx="2286000" cy="2286000"/>
          </a:xfrm>
        </p:spPr>
      </p:pic>
      <p:sp>
        <p:nvSpPr>
          <p:cNvPr id="4" name="Espace réservé au texte 3">
            <a:extLst>
              <a:ext uri="{FF2B5EF4-FFF2-40B4-BE49-F238E27FC236}">
                <a16:creationId xmlns:a16="http://schemas.microsoft.com/office/drawing/2014/main" id="{A704BCD3-171F-C06E-AC4E-108832525D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6044184"/>
            <a:ext cx="9116568" cy="365760"/>
          </a:xfrm>
        </p:spPr>
        <p:txBody>
          <a:bodyPr rtlCol="0" anchor="t" anchorCtr="0"/>
          <a:lstStyle/>
          <a:p>
            <a:pPr rtl="0"/>
            <a:r>
              <a:rPr lang="fr" dirty="0"/>
              <a:t>Gouesmat Loïc| gouesmatanalyse@proton.me </a:t>
            </a:r>
          </a:p>
        </p:txBody>
      </p:sp>
    </p:spTree>
    <p:extLst>
      <p:ext uri="{BB962C8B-B14F-4D97-AF65-F5344CB8AC3E}">
        <p14:creationId xmlns:p14="http://schemas.microsoft.com/office/powerpoint/2010/main" val="487522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2412900"/>
            <a:ext cx="10515600" cy="876707"/>
          </a:xfrm>
          <a:noFill/>
        </p:spPr>
        <p:txBody>
          <a:bodyPr rtlCol="0" anchor="ctr" anchorCtr="0">
            <a:noAutofit/>
          </a:bodyPr>
          <a:lstStyle/>
          <a:p>
            <a:pPr rtl="0"/>
            <a:r>
              <a:rPr lang="fr" dirty="0"/>
              <a:t>CONTEXTE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3245003"/>
            <a:ext cx="10515600" cy="3445729"/>
          </a:xfrm>
          <a:noFill/>
        </p:spPr>
        <p:txBody>
          <a:bodyPr rtlCol="0">
            <a:normAutofit/>
          </a:bodyPr>
          <a:lstStyle/>
          <a:p>
            <a:pPr rtl="0"/>
            <a:r>
              <a:rPr lang="fr" dirty="0"/>
              <a:t>L’</a:t>
            </a:r>
            <a:r>
              <a:rPr lang="fr" dirty="0">
                <a:solidFill>
                  <a:srgbClr val="C00000"/>
                </a:solidFill>
              </a:rPr>
              <a:t>ONCFM</a:t>
            </a:r>
            <a:r>
              <a:rPr lang="fr" dirty="0"/>
              <a:t> met en place des méthodes d’identification des faux billets en </a:t>
            </a:r>
            <a:r>
              <a:rPr lang="fr" dirty="0">
                <a:solidFill>
                  <a:schemeClr val="accent1">
                    <a:lumMod val="50000"/>
                  </a:schemeClr>
                </a:solidFill>
              </a:rPr>
              <a:t>€uros </a:t>
            </a:r>
            <a:r>
              <a:rPr lang="fr" dirty="0"/>
              <a:t>pour lutter contre la contrefaçon.</a:t>
            </a:r>
          </a:p>
          <a:p>
            <a:pPr rtl="0"/>
            <a:r>
              <a:rPr lang="fr" dirty="0"/>
              <a:t>Dans ce but, une application de machine learning devras être mise à disposition.</a:t>
            </a:r>
          </a:p>
          <a:p>
            <a:pPr rtl="0"/>
            <a:endParaRPr lang="fr" dirty="0"/>
          </a:p>
          <a:p>
            <a:pPr rtl="0"/>
            <a:r>
              <a:rPr lang="fr" dirty="0"/>
              <a:t>L’objectif est de pouvoir identifier l’authenticité des billets en comparant leur dimensions.</a:t>
            </a:r>
          </a:p>
          <a:p>
            <a:pPr rtl="0"/>
            <a:endParaRPr lang="fr" dirty="0"/>
          </a:p>
          <a:p>
            <a:pPr rtl="0"/>
            <a:r>
              <a:rPr lang="fr" dirty="0"/>
              <a:t>L’opération sera effectuée avec </a:t>
            </a:r>
            <a:r>
              <a:rPr lang="fr" dirty="0">
                <a:solidFill>
                  <a:srgbClr val="C00000"/>
                </a:solidFill>
              </a:rPr>
              <a:t>python</a:t>
            </a:r>
            <a:r>
              <a:rPr lang="fr" dirty="0"/>
              <a:t>.</a:t>
            </a:r>
          </a:p>
        </p:txBody>
      </p:sp>
      <p:pic>
        <p:nvPicPr>
          <p:cNvPr id="10" name="Espace réservé à l’image 9">
            <a:extLst>
              <a:ext uri="{FF2B5EF4-FFF2-40B4-BE49-F238E27FC236}">
                <a16:creationId xmlns:a16="http://schemas.microsoft.com/office/drawing/2014/main" id="{99058E17-80B3-F3F9-AF6A-0518C39D940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3512" b="33512"/>
          <a:stretch/>
        </p:blipFill>
        <p:spPr>
          <a:xfrm>
            <a:off x="0" y="0"/>
            <a:ext cx="12188952" cy="2368296"/>
          </a:xfrm>
        </p:spPr>
      </p:pic>
    </p:spTree>
    <p:extLst>
      <p:ext uri="{BB962C8B-B14F-4D97-AF65-F5344CB8AC3E}">
        <p14:creationId xmlns:p14="http://schemas.microsoft.com/office/powerpoint/2010/main" val="1008037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1247" y="918861"/>
            <a:ext cx="6217920" cy="731520"/>
          </a:xfrm>
          <a:noFill/>
        </p:spPr>
        <p:txBody>
          <a:bodyPr rtlCol="0"/>
          <a:lstStyle/>
          <a:p>
            <a:pPr algn="ctr" rtl="0"/>
            <a:r>
              <a:rPr lang="fr" dirty="0"/>
              <a:t>Exploration</a:t>
            </a:r>
          </a:p>
        </p:txBody>
      </p:sp>
      <p:pic>
        <p:nvPicPr>
          <p:cNvPr id="16" name="Espace réservé pour une image 15">
            <a:extLst>
              <a:ext uri="{FF2B5EF4-FFF2-40B4-BE49-F238E27FC236}">
                <a16:creationId xmlns:a16="http://schemas.microsoft.com/office/drawing/2014/main" id="{363B2CE7-DE69-D368-9719-08D0C83ABC0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1298448" y="1828800"/>
            <a:ext cx="3200400" cy="3200400"/>
          </a:xfrm>
        </p:spPr>
      </p:pic>
      <p:sp>
        <p:nvSpPr>
          <p:cNvPr id="7" name="Sous-titre 2">
            <a:extLst>
              <a:ext uri="{FF2B5EF4-FFF2-40B4-BE49-F238E27FC236}">
                <a16:creationId xmlns:a16="http://schemas.microsoft.com/office/drawing/2014/main" id="{CEED3333-96FC-EF08-76F8-5FA3021FB745}"/>
              </a:ext>
            </a:extLst>
          </p:cNvPr>
          <p:cNvSpPr txBox="1">
            <a:spLocks/>
          </p:cNvSpPr>
          <p:nvPr/>
        </p:nvSpPr>
        <p:spPr>
          <a:xfrm>
            <a:off x="4705815" y="1694986"/>
            <a:ext cx="7225990" cy="4716965"/>
          </a:xfrm>
          <a:prstGeom prst="rect">
            <a:avLst/>
          </a:prstGeom>
          <a:noFill/>
        </p:spPr>
        <p:txBody>
          <a:bodyPr vert="horz" lIns="0" tIns="0" rIns="0" bIns="0" rtlCol="0">
            <a:normAutofit lnSpcReduction="10000"/>
          </a:bodyPr>
          <a:lstStyle>
            <a:lvl1pPr marL="457200" indent="-45720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2400" b="0" i="0" kern="1200" cap="all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20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18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16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" cap="none" dirty="0"/>
              <a:t>Pour pouvoir réaliser cette application de détection un ficher à été fournis.</a:t>
            </a:r>
          </a:p>
          <a:p>
            <a:pPr marL="0" indent="0">
              <a:buNone/>
            </a:pPr>
            <a:r>
              <a:rPr lang="fr" cap="none" dirty="0"/>
              <a:t>Un </a:t>
            </a:r>
            <a:r>
              <a:rPr lang="fr" cap="none" dirty="0">
                <a:solidFill>
                  <a:srgbClr val="C00000"/>
                </a:solidFill>
              </a:rPr>
              <a:t>CSV</a:t>
            </a:r>
            <a:r>
              <a:rPr lang="fr" cap="none" dirty="0"/>
              <a:t> de </a:t>
            </a:r>
            <a:r>
              <a:rPr lang="fr" cap="none" dirty="0">
                <a:solidFill>
                  <a:schemeClr val="accent1">
                    <a:lumMod val="50000"/>
                  </a:schemeClr>
                </a:solidFill>
              </a:rPr>
              <a:t>1500</a:t>
            </a:r>
            <a:r>
              <a:rPr lang="fr" cap="none" dirty="0"/>
              <a:t> lignes et </a:t>
            </a:r>
            <a:r>
              <a:rPr lang="fr" cap="none" dirty="0">
                <a:solidFill>
                  <a:schemeClr val="accent1">
                    <a:lumMod val="50000"/>
                  </a:schemeClr>
                </a:solidFill>
              </a:rPr>
              <a:t>7</a:t>
            </a:r>
            <a:r>
              <a:rPr lang="fr" cap="none" dirty="0"/>
              <a:t> colonnes sans doublons ni outliers.</a:t>
            </a:r>
          </a:p>
          <a:p>
            <a:pPr marL="0" indent="0">
              <a:buNone/>
            </a:pPr>
            <a:r>
              <a:rPr lang="fr" cap="none" dirty="0"/>
              <a:t>La colonne </a:t>
            </a:r>
            <a:r>
              <a:rPr lang="fr" cap="none" dirty="0">
                <a:solidFill>
                  <a:srgbClr val="C00000"/>
                </a:solidFill>
              </a:rPr>
              <a:t>is_genuine </a:t>
            </a:r>
            <a:r>
              <a:rPr lang="fr" cap="none" dirty="0"/>
              <a:t>est un booléen contenant </a:t>
            </a:r>
            <a:r>
              <a:rPr lang="fr" cap="none" dirty="0">
                <a:solidFill>
                  <a:schemeClr val="accent1">
                    <a:lumMod val="50000"/>
                  </a:schemeClr>
                </a:solidFill>
              </a:rPr>
              <a:t>True</a:t>
            </a:r>
            <a:r>
              <a:rPr lang="fr" cap="none" dirty="0"/>
              <a:t> et </a:t>
            </a:r>
            <a:r>
              <a:rPr lang="fr" cap="none" dirty="0">
                <a:solidFill>
                  <a:schemeClr val="accent1">
                    <a:lumMod val="50000"/>
                  </a:schemeClr>
                </a:solidFill>
              </a:rPr>
              <a:t>False</a:t>
            </a:r>
            <a:r>
              <a:rPr lang="fr" cap="none" dirty="0"/>
              <a:t>.</a:t>
            </a:r>
          </a:p>
          <a:p>
            <a:pPr marL="0" indent="0">
              <a:buNone/>
            </a:pPr>
            <a:r>
              <a:rPr lang="fr" cap="none" dirty="0">
                <a:solidFill>
                  <a:schemeClr val="accent1">
                    <a:lumMod val="50000"/>
                  </a:schemeClr>
                </a:solidFill>
              </a:rPr>
              <a:t>1000 True </a:t>
            </a:r>
            <a:r>
              <a:rPr lang="fr" cap="none" dirty="0"/>
              <a:t>et </a:t>
            </a:r>
            <a:r>
              <a:rPr lang="fr" cap="none" dirty="0">
                <a:solidFill>
                  <a:schemeClr val="accent1">
                    <a:lumMod val="50000"/>
                  </a:schemeClr>
                </a:solidFill>
              </a:rPr>
              <a:t>500 False</a:t>
            </a:r>
            <a:r>
              <a:rPr lang="fr" cap="none" dirty="0"/>
              <a:t>. </a:t>
            </a:r>
          </a:p>
          <a:p>
            <a:pPr marL="0" indent="0">
              <a:buNone/>
            </a:pPr>
            <a:r>
              <a:rPr lang="fr" cap="none" dirty="0"/>
              <a:t>Les autres colonnes sont des floats contenant les mesures des billets sur la </a:t>
            </a:r>
            <a:r>
              <a:rPr lang="fr" cap="none" dirty="0">
                <a:solidFill>
                  <a:srgbClr val="C00000"/>
                </a:solidFill>
              </a:rPr>
              <a:t>diagonale</a:t>
            </a:r>
            <a:r>
              <a:rPr lang="fr" cap="none" dirty="0"/>
              <a:t>, la </a:t>
            </a:r>
            <a:r>
              <a:rPr lang="fr" cap="none" dirty="0">
                <a:solidFill>
                  <a:srgbClr val="C00000"/>
                </a:solidFill>
              </a:rPr>
              <a:t>hauteur</a:t>
            </a:r>
            <a:r>
              <a:rPr lang="fr" cap="none" dirty="0"/>
              <a:t> à gauche et droite, la </a:t>
            </a:r>
            <a:r>
              <a:rPr lang="fr" cap="none" dirty="0">
                <a:solidFill>
                  <a:srgbClr val="C00000"/>
                </a:solidFill>
              </a:rPr>
              <a:t>marge</a:t>
            </a:r>
            <a:r>
              <a:rPr lang="fr" cap="none" dirty="0"/>
              <a:t> haute et basse ainsi que la </a:t>
            </a:r>
            <a:r>
              <a:rPr lang="fr" cap="none" dirty="0">
                <a:solidFill>
                  <a:srgbClr val="C00000"/>
                </a:solidFill>
              </a:rPr>
              <a:t>longueur</a:t>
            </a:r>
            <a:r>
              <a:rPr lang="fr" cap="none" dirty="0"/>
              <a:t>.</a:t>
            </a:r>
          </a:p>
          <a:p>
            <a:pPr marL="0" indent="0">
              <a:buNone/>
            </a:pPr>
            <a:endParaRPr lang="fr" cap="none" dirty="0"/>
          </a:p>
          <a:p>
            <a:pPr marL="0" indent="0">
              <a:buNone/>
            </a:pPr>
            <a:r>
              <a:rPr lang="fr" cap="none" dirty="0"/>
              <a:t>Dans la colonne pour la </a:t>
            </a:r>
            <a:r>
              <a:rPr lang="fr" cap="none" dirty="0">
                <a:solidFill>
                  <a:srgbClr val="C00000"/>
                </a:solidFill>
              </a:rPr>
              <a:t>marge basse</a:t>
            </a:r>
            <a:r>
              <a:rPr lang="fr" cap="none" dirty="0"/>
              <a:t> </a:t>
            </a:r>
            <a:r>
              <a:rPr lang="fr" cap="none" dirty="0">
                <a:solidFill>
                  <a:schemeClr val="accent1">
                    <a:lumMod val="50000"/>
                  </a:schemeClr>
                </a:solidFill>
              </a:rPr>
              <a:t>37</a:t>
            </a:r>
            <a:r>
              <a:rPr lang="fr" cap="none" dirty="0"/>
              <a:t> valeurs sont manquante.</a:t>
            </a: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3AF39-9765-D1C6-2651-33388D8EF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4DF5A4-E933-07D7-261C-9BB6E9970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23" y="227485"/>
            <a:ext cx="3569728" cy="731520"/>
          </a:xfrm>
          <a:noFill/>
        </p:spPr>
        <p:txBody>
          <a:bodyPr rtlCol="0"/>
          <a:lstStyle/>
          <a:p>
            <a:pPr algn="ctr" rtl="0"/>
            <a:r>
              <a:rPr lang="fr" dirty="0"/>
              <a:t>Exploration</a:t>
            </a:r>
          </a:p>
        </p:txBody>
      </p:sp>
      <p:pic>
        <p:nvPicPr>
          <p:cNvPr id="6" name="Image 5" descr="Une image contenant dessin, texte, sapin, origami&#10;&#10;Le contenu généré par l’IA peut être incorrect.">
            <a:extLst>
              <a:ext uri="{FF2B5EF4-FFF2-40B4-BE49-F238E27FC236}">
                <a16:creationId xmlns:a16="http://schemas.microsoft.com/office/drawing/2014/main" id="{3AE34FE7-6AD2-3010-174E-6F9F2DC31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751" y="583623"/>
            <a:ext cx="6623825" cy="6172200"/>
          </a:xfrm>
          <a:prstGeom prst="rect">
            <a:avLst/>
          </a:prstGeom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503C57E1-1D9A-4C37-202F-0CDDABCF484A}"/>
              </a:ext>
            </a:extLst>
          </p:cNvPr>
          <p:cNvSpPr txBox="1">
            <a:spLocks/>
          </p:cNvSpPr>
          <p:nvPr/>
        </p:nvSpPr>
        <p:spPr>
          <a:xfrm>
            <a:off x="267630" y="1148575"/>
            <a:ext cx="3088887" cy="5481939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457200" indent="-45720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2400" b="0" i="0" kern="1200" cap="all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20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18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16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" cap="none" dirty="0"/>
              <a:t>Les différences les plus flagrantes entre vrais et faux billets sont la longueur et la marge basse.</a:t>
            </a:r>
          </a:p>
          <a:p>
            <a:pPr marL="0" indent="0">
              <a:buNone/>
            </a:pPr>
            <a:r>
              <a:rPr lang="fr" cap="none" dirty="0"/>
              <a:t>--------------------------------------</a:t>
            </a:r>
          </a:p>
          <a:p>
            <a:pPr marL="0" indent="0">
              <a:buNone/>
            </a:pPr>
            <a:r>
              <a:rPr lang="fr-FR" cap="none" dirty="0"/>
              <a:t>C</a:t>
            </a:r>
            <a:r>
              <a:rPr lang="fr" cap="none" dirty="0"/>
              <a:t>hez les faux billets, la marge basse est plus grande alors que la longueur est plus courte.</a:t>
            </a:r>
          </a:p>
          <a:p>
            <a:pPr marL="0" indent="0">
              <a:buNone/>
            </a:pPr>
            <a:endParaRPr lang="fr" cap="none" dirty="0"/>
          </a:p>
        </p:txBody>
      </p:sp>
      <p:pic>
        <p:nvPicPr>
          <p:cNvPr id="10" name="Image 9" descr="Une image contenant texte, diagramme, Plan, capture d’écran&#10;&#10;Le contenu généré par l’IA peut être incorrect.">
            <a:extLst>
              <a:ext uri="{FF2B5EF4-FFF2-40B4-BE49-F238E27FC236}">
                <a16:creationId xmlns:a16="http://schemas.microsoft.com/office/drawing/2014/main" id="{AB3C0B3D-3BB5-94D9-B2B9-DB033C595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824" y="227485"/>
            <a:ext cx="5300546" cy="293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0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CFCB7-048A-80B4-A1E5-A7722D4B7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433D21-5774-4B9D-E206-A0D693E09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23" y="227485"/>
            <a:ext cx="3569728" cy="731520"/>
          </a:xfrm>
          <a:noFill/>
        </p:spPr>
        <p:txBody>
          <a:bodyPr rtlCol="0"/>
          <a:lstStyle/>
          <a:p>
            <a:pPr algn="ctr" rtl="0"/>
            <a:r>
              <a:rPr lang="fr" dirty="0"/>
              <a:t>Exploration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A6289221-B3CD-675E-57DA-D6D82A5C8B64}"/>
              </a:ext>
            </a:extLst>
          </p:cNvPr>
          <p:cNvSpPr txBox="1">
            <a:spLocks/>
          </p:cNvSpPr>
          <p:nvPr/>
        </p:nvSpPr>
        <p:spPr>
          <a:xfrm>
            <a:off x="267630" y="1148575"/>
            <a:ext cx="3088887" cy="5481939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457200" indent="-45720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2400" b="0" i="0" kern="1200" cap="all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20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18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16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" cap="none" dirty="0"/>
              <a:t>Toutes les variables apportent de l’information.</a:t>
            </a:r>
          </a:p>
          <a:p>
            <a:pPr marL="0" indent="0">
              <a:buNone/>
            </a:pPr>
            <a:r>
              <a:rPr lang="fr-FR" cap="none" dirty="0"/>
              <a:t>A</a:t>
            </a:r>
            <a:r>
              <a:rPr lang="fr" cap="none" dirty="0"/>
              <a:t>vec pas mal de variation entre de la corrélation positive et négative.</a:t>
            </a:r>
          </a:p>
          <a:p>
            <a:pPr marL="0" indent="0">
              <a:buNone/>
            </a:pPr>
            <a:r>
              <a:rPr lang="fr" cap="none" dirty="0"/>
              <a:t>--------------------------------------</a:t>
            </a:r>
          </a:p>
          <a:p>
            <a:pPr marL="0" indent="0">
              <a:buNone/>
            </a:pPr>
            <a:r>
              <a:rPr lang="fr-FR" cap="none" dirty="0"/>
              <a:t>La variable diagonale est la moins forte.</a:t>
            </a:r>
            <a:endParaRPr lang="fr" cap="none" dirty="0"/>
          </a:p>
          <a:p>
            <a:pPr marL="0" indent="0">
              <a:buNone/>
            </a:pPr>
            <a:endParaRPr lang="fr" cap="none" dirty="0"/>
          </a:p>
        </p:txBody>
      </p:sp>
      <p:pic>
        <p:nvPicPr>
          <p:cNvPr id="4" name="Image 3" descr="Une image contenant texte, capture d’écran, Police, diagramme&#10;&#10;Le contenu généré par l’IA peut être incorrect.">
            <a:extLst>
              <a:ext uri="{FF2B5EF4-FFF2-40B4-BE49-F238E27FC236}">
                <a16:creationId xmlns:a16="http://schemas.microsoft.com/office/drawing/2014/main" id="{49E3E071-A761-A4F9-D3A5-18B2E4195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073" y="227484"/>
            <a:ext cx="7572278" cy="640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527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3931920"/>
            <a:ext cx="5029200" cy="1828800"/>
          </a:xfrm>
          <a:noFill/>
        </p:spPr>
        <p:txBody>
          <a:bodyPr rtlCol="0"/>
          <a:lstStyle/>
          <a:p>
            <a:pPr rtl="0"/>
            <a:r>
              <a:rPr lang="fr" dirty="0"/>
              <a:t>Combler les manquants</a:t>
            </a:r>
          </a:p>
        </p:txBody>
      </p:sp>
      <p:pic>
        <p:nvPicPr>
          <p:cNvPr id="6" name="Espace réservé pour une image 17">
            <a:extLst>
              <a:ext uri="{FF2B5EF4-FFF2-40B4-BE49-F238E27FC236}">
                <a16:creationId xmlns:a16="http://schemas.microsoft.com/office/drawing/2014/main" id="{23F775E2-246C-F1D2-C3A0-D4C55F65CC8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6895" r="16895"/>
          <a:stretch/>
        </p:blipFill>
        <p:spPr>
          <a:xfrm>
            <a:off x="1280160" y="548640"/>
            <a:ext cx="3017520" cy="3017520"/>
          </a:xfrm>
        </p:spPr>
      </p:pic>
      <p:sp>
        <p:nvSpPr>
          <p:cNvPr id="4" name="Sous-titre 2">
            <a:extLst>
              <a:ext uri="{FF2B5EF4-FFF2-40B4-BE49-F238E27FC236}">
                <a16:creationId xmlns:a16="http://schemas.microsoft.com/office/drawing/2014/main" id="{AF71BC45-A51B-D413-EF67-08D728B4398D}"/>
              </a:ext>
            </a:extLst>
          </p:cNvPr>
          <p:cNvSpPr txBox="1">
            <a:spLocks/>
          </p:cNvSpPr>
          <p:nvPr/>
        </p:nvSpPr>
        <p:spPr>
          <a:xfrm>
            <a:off x="7047571" y="791737"/>
            <a:ext cx="4884234" cy="5620214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457200" indent="-45720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2400" b="0" i="0" kern="1200" cap="all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20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18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16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" cap="none" dirty="0"/>
              <a:t>Comme remarqué précédement, il manque </a:t>
            </a:r>
            <a:r>
              <a:rPr lang="fr" cap="none" dirty="0">
                <a:solidFill>
                  <a:schemeClr val="accent1">
                    <a:lumMod val="50000"/>
                  </a:schemeClr>
                </a:solidFill>
              </a:rPr>
              <a:t>37</a:t>
            </a:r>
            <a:r>
              <a:rPr lang="fr" cap="none" dirty="0"/>
              <a:t> valeurs dans la colonne </a:t>
            </a:r>
            <a:r>
              <a:rPr lang="fr" cap="none" dirty="0">
                <a:solidFill>
                  <a:srgbClr val="C00000"/>
                </a:solidFill>
              </a:rPr>
              <a:t>margin_low</a:t>
            </a:r>
            <a:r>
              <a:rPr lang="fr" cap="none" dirty="0"/>
              <a:t>.</a:t>
            </a:r>
          </a:p>
          <a:p>
            <a:pPr marL="0" indent="0">
              <a:buNone/>
            </a:pPr>
            <a:endParaRPr lang="fr" cap="none" dirty="0"/>
          </a:p>
          <a:p>
            <a:pPr marL="0" indent="0">
              <a:buNone/>
            </a:pPr>
            <a:r>
              <a:rPr lang="fr" cap="none" dirty="0"/>
              <a:t>Afin de combler ce manque et utiliser les </a:t>
            </a:r>
            <a:r>
              <a:rPr lang="fr" cap="none" dirty="0">
                <a:solidFill>
                  <a:schemeClr val="accent1">
                    <a:lumMod val="50000"/>
                  </a:schemeClr>
                </a:solidFill>
              </a:rPr>
              <a:t>1500</a:t>
            </a:r>
            <a:r>
              <a:rPr lang="fr" cap="none" dirty="0"/>
              <a:t> lignes du fichier pour notre détecteur nous allons utiliser la méthode statistique de la </a:t>
            </a:r>
            <a:r>
              <a:rPr lang="fr" cap="none" dirty="0">
                <a:solidFill>
                  <a:srgbClr val="C00000"/>
                </a:solidFill>
              </a:rPr>
              <a:t>régression linéaire</a:t>
            </a:r>
            <a:r>
              <a:rPr lang="fr" cap="none" dirty="0"/>
              <a:t>.</a:t>
            </a:r>
          </a:p>
          <a:p>
            <a:pPr marL="0" indent="0">
              <a:buNone/>
            </a:pPr>
            <a:endParaRPr lang="fr" cap="none" dirty="0"/>
          </a:p>
          <a:p>
            <a:pPr marL="0" indent="0">
              <a:buNone/>
            </a:pPr>
            <a:r>
              <a:rPr lang="fr" cap="none" dirty="0"/>
              <a:t>Celas permet de modéliser une relation entre des variables dépendante et indépendante. Elle permet de prédire les valeurs de la variable dépendante en fonction des variables indépendante.</a:t>
            </a:r>
          </a:p>
        </p:txBody>
      </p:sp>
    </p:spTree>
    <p:extLst>
      <p:ext uri="{BB962C8B-B14F-4D97-AF65-F5344CB8AC3E}">
        <p14:creationId xmlns:p14="http://schemas.microsoft.com/office/powerpoint/2010/main" val="2737241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1D0A5-D321-4BF0-1D6A-2CEDDC70C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55E7D7-F40D-2D6D-4E62-F77841B92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041" y="167268"/>
            <a:ext cx="3325294" cy="1043754"/>
          </a:xfrm>
          <a:noFill/>
        </p:spPr>
        <p:txBody>
          <a:bodyPr rtlCol="0"/>
          <a:lstStyle/>
          <a:p>
            <a:pPr algn="ctr" rtl="0"/>
            <a:r>
              <a:rPr lang="fr" dirty="0"/>
              <a:t>Combler les manquants</a:t>
            </a: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5A6A6FB1-9EED-FD39-A7E0-6704F809289B}"/>
              </a:ext>
            </a:extLst>
          </p:cNvPr>
          <p:cNvSpPr txBox="1">
            <a:spLocks/>
          </p:cNvSpPr>
          <p:nvPr/>
        </p:nvSpPr>
        <p:spPr>
          <a:xfrm>
            <a:off x="7047571" y="1550020"/>
            <a:ext cx="4884234" cy="4861931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457200" indent="-45720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2400" b="0" i="0" kern="1200" cap="all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20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18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16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" cap="none" dirty="0"/>
              <a:t>Du à la nature du fichier les valeurs sont séparées en deux groupes (les vrais et les faux).</a:t>
            </a:r>
          </a:p>
          <a:p>
            <a:pPr marL="0" indent="0">
              <a:buNone/>
            </a:pPr>
            <a:r>
              <a:rPr lang="fr-FR" cap="none" dirty="0"/>
              <a:t>M</a:t>
            </a:r>
            <a:r>
              <a:rPr lang="fr" cap="none" dirty="0"/>
              <a:t>ais comme on peut le constater les valeurs prédite suivent bien le modèle.</a:t>
            </a:r>
          </a:p>
          <a:p>
            <a:pPr marL="0" indent="0">
              <a:buNone/>
            </a:pPr>
            <a:endParaRPr lang="fr" cap="none" dirty="0"/>
          </a:p>
          <a:p>
            <a:pPr marL="0" indent="0">
              <a:buNone/>
            </a:pPr>
            <a:r>
              <a:rPr lang="fr" cap="none" dirty="0">
                <a:solidFill>
                  <a:srgbClr val="C00000"/>
                </a:solidFill>
              </a:rPr>
              <a:t>R^2 </a:t>
            </a:r>
            <a:r>
              <a:rPr lang="fr" cap="none" dirty="0"/>
              <a:t>(coefficient de détermination): </a:t>
            </a:r>
            <a:r>
              <a:rPr lang="fr" cap="none" dirty="0">
                <a:solidFill>
                  <a:schemeClr val="accent1">
                    <a:lumMod val="50000"/>
                  </a:schemeClr>
                </a:solidFill>
              </a:rPr>
              <a:t>48%</a:t>
            </a:r>
          </a:p>
          <a:p>
            <a:pPr marL="0" indent="0">
              <a:buNone/>
            </a:pPr>
            <a:r>
              <a:rPr lang="fr" cap="none" dirty="0"/>
              <a:t>La qualité d’ajustement du modèle n’est pas très élévée, mais suffisante pour combler les manquants.</a:t>
            </a:r>
          </a:p>
        </p:txBody>
      </p:sp>
      <p:pic>
        <p:nvPicPr>
          <p:cNvPr id="10" name="Image 9" descr="Une image contenant capture d’écran, diagramme, ligne&#10;&#10;Le contenu généré par l’IA peut être incorrect.">
            <a:extLst>
              <a:ext uri="{FF2B5EF4-FFF2-40B4-BE49-F238E27FC236}">
                <a16:creationId xmlns:a16="http://schemas.microsoft.com/office/drawing/2014/main" id="{5FCB690F-B3AC-F254-D9B6-77F4DACF4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268"/>
            <a:ext cx="6604752" cy="669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32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CA9C3-74DE-41F6-385D-53E9C6A5F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C4BA85-E8FC-A9A1-1E8C-CF9779281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041" y="167268"/>
            <a:ext cx="3325294" cy="1043754"/>
          </a:xfrm>
          <a:noFill/>
        </p:spPr>
        <p:txBody>
          <a:bodyPr rtlCol="0"/>
          <a:lstStyle/>
          <a:p>
            <a:pPr algn="ctr" rtl="0"/>
            <a:r>
              <a:rPr lang="fr" dirty="0"/>
              <a:t>Combler les manquants</a:t>
            </a: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2437E018-E592-01FF-370E-E253286BC7AD}"/>
              </a:ext>
            </a:extLst>
          </p:cNvPr>
          <p:cNvSpPr txBox="1">
            <a:spLocks/>
          </p:cNvSpPr>
          <p:nvPr/>
        </p:nvSpPr>
        <p:spPr>
          <a:xfrm>
            <a:off x="1211766" y="6311591"/>
            <a:ext cx="4884234" cy="546409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457200" indent="-45720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2400" b="0" i="0" kern="1200" cap="all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20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18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16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cap="none" dirty="0"/>
              <a:t>Il n’y a pas de </a:t>
            </a:r>
            <a:r>
              <a:rPr lang="fr-FR" cap="none" dirty="0">
                <a:solidFill>
                  <a:srgbClr val="C00000"/>
                </a:solidFill>
              </a:rPr>
              <a:t>relation linéaire</a:t>
            </a:r>
          </a:p>
          <a:p>
            <a:pPr marL="0" indent="0">
              <a:buNone/>
            </a:pPr>
            <a:endParaRPr lang="fr-FR" cap="none" dirty="0"/>
          </a:p>
          <a:p>
            <a:pPr marL="0" indent="0">
              <a:buNone/>
            </a:pPr>
            <a:endParaRPr lang="fr" cap="none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7F34038-295F-F909-AC5B-F935699A78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08" y="167268"/>
            <a:ext cx="6596936" cy="5754030"/>
          </a:xfrm>
          <a:prstGeom prst="rect">
            <a:avLst/>
          </a:prstGeom>
        </p:spPr>
      </p:pic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663D3FC4-F7D4-1C90-E21C-B7D61995C2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291501"/>
              </p:ext>
            </p:extLst>
          </p:nvPr>
        </p:nvGraphicFramePr>
        <p:xfrm>
          <a:off x="7415561" y="3852744"/>
          <a:ext cx="4148254" cy="273205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074127">
                  <a:extLst>
                    <a:ext uri="{9D8B030D-6E8A-4147-A177-3AD203B41FA5}">
                      <a16:colId xmlns:a16="http://schemas.microsoft.com/office/drawing/2014/main" val="3069794510"/>
                    </a:ext>
                  </a:extLst>
                </a:gridCol>
                <a:gridCol w="2074127">
                  <a:extLst>
                    <a:ext uri="{9D8B030D-6E8A-4147-A177-3AD203B41FA5}">
                      <a16:colId xmlns:a16="http://schemas.microsoft.com/office/drawing/2014/main" val="562356640"/>
                    </a:ext>
                  </a:extLst>
                </a:gridCol>
              </a:tblGrid>
              <a:tr h="390293">
                <a:tc>
                  <a:txBody>
                    <a:bodyPr/>
                    <a:lstStyle/>
                    <a:p>
                      <a:r>
                        <a:rPr lang="fr-FR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VIF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863329"/>
                  </a:ext>
                </a:extLst>
              </a:tr>
              <a:tr h="390293">
                <a:tc>
                  <a:txBody>
                    <a:bodyPr/>
                    <a:lstStyle/>
                    <a:p>
                      <a:r>
                        <a:rPr lang="fr-FR" dirty="0"/>
                        <a:t>Diagonal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1,017905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168939"/>
                  </a:ext>
                </a:extLst>
              </a:tr>
              <a:tr h="390293">
                <a:tc>
                  <a:txBody>
                    <a:bodyPr/>
                    <a:lstStyle/>
                    <a:p>
                      <a:r>
                        <a:rPr lang="fr-FR" dirty="0" err="1"/>
                        <a:t>Height_left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1,158829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159826"/>
                  </a:ext>
                </a:extLst>
              </a:tr>
              <a:tr h="390293">
                <a:tc>
                  <a:txBody>
                    <a:bodyPr/>
                    <a:lstStyle/>
                    <a:p>
                      <a:r>
                        <a:rPr lang="fr-FR" dirty="0" err="1"/>
                        <a:t>Height_right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1,260473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413393"/>
                  </a:ext>
                </a:extLst>
              </a:tr>
              <a:tr h="390293">
                <a:tc>
                  <a:txBody>
                    <a:bodyPr/>
                    <a:lstStyle/>
                    <a:p>
                      <a:r>
                        <a:rPr lang="fr-FR" dirty="0" err="1"/>
                        <a:t>Margin_low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1,937040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564405"/>
                  </a:ext>
                </a:extLst>
              </a:tr>
              <a:tr h="390293">
                <a:tc>
                  <a:txBody>
                    <a:bodyPr/>
                    <a:lstStyle/>
                    <a:p>
                      <a:r>
                        <a:rPr lang="fr-FR" dirty="0" err="1"/>
                        <a:t>Margin_up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1,419218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543400"/>
                  </a:ext>
                </a:extLst>
              </a:tr>
              <a:tr h="390293">
                <a:tc>
                  <a:txBody>
                    <a:bodyPr/>
                    <a:lstStyle/>
                    <a:p>
                      <a:r>
                        <a:rPr lang="fr-FR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2,142249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350185"/>
                  </a:ext>
                </a:extLst>
              </a:tr>
            </a:tbl>
          </a:graphicData>
        </a:graphic>
      </p:graphicFrame>
      <p:sp>
        <p:nvSpPr>
          <p:cNvPr id="6" name="Sous-titre 2">
            <a:extLst>
              <a:ext uri="{FF2B5EF4-FFF2-40B4-BE49-F238E27FC236}">
                <a16:creationId xmlns:a16="http://schemas.microsoft.com/office/drawing/2014/main" id="{99304263-5D41-7FE1-6F3B-74A0949856C8}"/>
              </a:ext>
            </a:extLst>
          </p:cNvPr>
          <p:cNvSpPr txBox="1">
            <a:spLocks/>
          </p:cNvSpPr>
          <p:nvPr/>
        </p:nvSpPr>
        <p:spPr>
          <a:xfrm>
            <a:off x="7047571" y="1773044"/>
            <a:ext cx="4884234" cy="1962615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457200" indent="-457200" algn="l" defTabSz="914400" rtl="0" eaLnBrk="1" latinLnBrk="0" hangingPunct="1">
              <a:lnSpc>
                <a:spcPct val="10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2400" b="0" i="0" kern="1200" cap="all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20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18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16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ourier New" panose="02070309020205020404" pitchFamily="49" charset="0"/>
              <a:buChar char="o"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cap="none" dirty="0"/>
              <a:t>Les valeurs sont toutes entre </a:t>
            </a:r>
            <a:r>
              <a:rPr lang="fr-FR" cap="none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fr-FR" cap="none" dirty="0"/>
              <a:t> et </a:t>
            </a:r>
            <a:r>
              <a:rPr lang="fr-FR" cap="none" dirty="0">
                <a:solidFill>
                  <a:schemeClr val="accent1">
                    <a:lumMod val="50000"/>
                  </a:schemeClr>
                </a:solidFill>
              </a:rPr>
              <a:t>5</a:t>
            </a:r>
            <a:r>
              <a:rPr lang="fr-FR" cap="none" dirty="0"/>
              <a:t>. la </a:t>
            </a:r>
            <a:r>
              <a:rPr lang="fr-FR" cap="none" dirty="0">
                <a:solidFill>
                  <a:srgbClr val="C00000"/>
                </a:solidFill>
              </a:rPr>
              <a:t>multi-colinéarité</a:t>
            </a:r>
            <a:r>
              <a:rPr lang="fr-FR" cap="none" dirty="0"/>
              <a:t> entre variables indépendantes est modéré.</a:t>
            </a:r>
          </a:p>
          <a:p>
            <a:pPr marL="0" indent="0">
              <a:buNone/>
            </a:pPr>
            <a:r>
              <a:rPr lang="fr-FR" cap="none" dirty="0"/>
              <a:t>(</a:t>
            </a:r>
            <a:r>
              <a:rPr lang="fr-FR" cap="none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fr-FR" cap="none" dirty="0"/>
              <a:t> = pas de relation, </a:t>
            </a:r>
            <a:r>
              <a:rPr lang="fr-FR" cap="none" dirty="0">
                <a:solidFill>
                  <a:schemeClr val="accent1">
                    <a:lumMod val="50000"/>
                  </a:schemeClr>
                </a:solidFill>
              </a:rPr>
              <a:t>5</a:t>
            </a:r>
            <a:r>
              <a:rPr lang="fr-FR" cap="none" dirty="0"/>
              <a:t>= forte relation)</a:t>
            </a:r>
          </a:p>
          <a:p>
            <a:pPr marL="0" indent="0">
              <a:buNone/>
            </a:pPr>
            <a:endParaRPr lang="fr-FR" cap="none" dirty="0"/>
          </a:p>
          <a:p>
            <a:pPr marL="0" indent="0">
              <a:buNone/>
            </a:pPr>
            <a:endParaRPr lang="fr" cap="none" dirty="0"/>
          </a:p>
        </p:txBody>
      </p:sp>
    </p:spTree>
    <p:extLst>
      <p:ext uri="{BB962C8B-B14F-4D97-AF65-F5344CB8AC3E}">
        <p14:creationId xmlns:p14="http://schemas.microsoft.com/office/powerpoint/2010/main" val="2726689169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nalisé">
  <a:themeElements>
    <a:clrScheme name="Scientific Discover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6D3ED"/>
      </a:accent1>
      <a:accent2>
        <a:srgbClr val="C7DBE1"/>
      </a:accent2>
      <a:accent3>
        <a:srgbClr val="688EBD"/>
      </a:accent3>
      <a:accent4>
        <a:srgbClr val="BCE5DD"/>
      </a:accent4>
      <a:accent5>
        <a:srgbClr val="66DDCC"/>
      </a:accent5>
      <a:accent6>
        <a:srgbClr val="E0CE61"/>
      </a:accent6>
      <a:hlink>
        <a:srgbClr val="0563C1"/>
      </a:hlink>
      <a:folHlink>
        <a:srgbClr val="954F72"/>
      </a:folHlink>
    </a:clrScheme>
    <a:fontScheme name="Custom 36">
      <a:majorFont>
        <a:latin typeface="Posterama"/>
        <a:ea typeface=""/>
        <a:cs typeface=""/>
      </a:majorFont>
      <a:minorFont>
        <a:latin typeface="Daytona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7061901_Win32" id="{9523CE25-A848-4A53-9378-82EA0ADAD248}" vid="{81F1C3AC-4BA7-4841-B618-BEC345505135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9A734A7-6096-47AA-9737-CDF62701A0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881D8D6-8849-400B-8BC9-21D401C7DD0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F8397A0-8C35-4EEE-8E61-47C914415B5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{E7622AFA-6364-41CA-843B-E87C88584C96}tf67061901_win32</Template>
  <TotalTime>212</TotalTime>
  <Words>907</Words>
  <Application>Microsoft Office PowerPoint</Application>
  <PresentationFormat>Grand écran</PresentationFormat>
  <Paragraphs>115</Paragraphs>
  <Slides>21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Courier New</vt:lpstr>
      <vt:lpstr>Daytona Condensed Light</vt:lpstr>
      <vt:lpstr>Posterama</vt:lpstr>
      <vt:lpstr>Personnalisé</vt:lpstr>
      <vt:lpstr>Détection de faux billets</vt:lpstr>
      <vt:lpstr>Sommaire</vt:lpstr>
      <vt:lpstr>CONTEXTE</vt:lpstr>
      <vt:lpstr>Exploration</vt:lpstr>
      <vt:lpstr>Exploration</vt:lpstr>
      <vt:lpstr>Exploration</vt:lpstr>
      <vt:lpstr>Combler les manquants</vt:lpstr>
      <vt:lpstr>Combler les manquants</vt:lpstr>
      <vt:lpstr>Combler les manquants</vt:lpstr>
      <vt:lpstr>Combler les manquants</vt:lpstr>
      <vt:lpstr>ACP et clustering</vt:lpstr>
      <vt:lpstr>ACP et clustering</vt:lpstr>
      <vt:lpstr>ACP et clustering</vt:lpstr>
      <vt:lpstr>ACP et Clustering</vt:lpstr>
      <vt:lpstr>ACP et Clustering</vt:lpstr>
      <vt:lpstr>Algorithme de détection</vt:lpstr>
      <vt:lpstr>Algorithme de détection</vt:lpstr>
      <vt:lpstr>Algorithme de détection</vt:lpstr>
      <vt:lpstr>Algorithme de détection</vt:lpstr>
      <vt:lpstr>Synthèse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Loïc Gouesmat</dc:creator>
  <cp:lastModifiedBy>Loïc Gouesmat</cp:lastModifiedBy>
  <cp:revision>38</cp:revision>
  <dcterms:created xsi:type="dcterms:W3CDTF">2025-02-15T09:41:12Z</dcterms:created>
  <dcterms:modified xsi:type="dcterms:W3CDTF">2025-02-16T10:51:45Z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